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6" r:id="rId2"/>
    <p:sldId id="257" r:id="rId3"/>
    <p:sldId id="258" r:id="rId4"/>
    <p:sldId id="259" r:id="rId5"/>
    <p:sldId id="260" r:id="rId6"/>
    <p:sldId id="261" r:id="rId7"/>
    <p:sldId id="270" r:id="rId8"/>
    <p:sldId id="262" r:id="rId9"/>
    <p:sldId id="263" r:id="rId10"/>
    <p:sldId id="264" r:id="rId11"/>
    <p:sldId id="265" r:id="rId12"/>
    <p:sldId id="271" r:id="rId13"/>
    <p:sldId id="266" r:id="rId14"/>
    <p:sldId id="267" r:id="rId15"/>
    <p:sldId id="268" r:id="rId16"/>
    <p:sldId id="273" r:id="rId17"/>
    <p:sldId id="272" r:id="rId18"/>
    <p:sldId id="274" r:id="rId19"/>
    <p:sldId id="275" r:id="rId20"/>
    <p:sldId id="276" r:id="rId21"/>
    <p:sldId id="277" r:id="rId2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ARDO GABRIEL RODRIGUEZ GONZALEZ" initials="RGRG" lastIdx="1" clrIdx="0">
    <p:extLst>
      <p:ext uri="{19B8F6BF-5375-455C-9EA6-DF929625EA0E}">
        <p15:presenceInfo xmlns:p15="http://schemas.microsoft.com/office/powerpoint/2012/main" userId="RICARDO GABRIEL RODRIGUEZ GONZAL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5/31/2021</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1438655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5/31/2021</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2790997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5/31/2021</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1977102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5/31/2021</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3885348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5/31/2021</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353731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5/31/2021</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2627717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5/31/2021</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1082184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5/31/2021</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3654390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5/31/2021</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188359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5/31/2021</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3639599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5/31/2021</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169293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5/31/2021</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‹Nº›</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60725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arketing4ecommerce.mx/mark-zuckerberg-creo-facebook/"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assandra.apache.org/" TargetMode="External"/><Relationship Id="rId7" Type="http://schemas.openxmlformats.org/officeDocument/2006/relationships/hyperlink" Target="http://www.tornadoweb.org/" TargetMode="External"/><Relationship Id="rId2" Type="http://schemas.openxmlformats.org/officeDocument/2006/relationships/hyperlink" Target="http://bitelia.com/tag/linux" TargetMode="External"/><Relationship Id="rId1" Type="http://schemas.openxmlformats.org/officeDocument/2006/relationships/slideLayout" Target="../slideLayouts/slideLayout2.xml"/><Relationship Id="rId6" Type="http://schemas.openxmlformats.org/officeDocument/2006/relationships/hyperlink" Target="https://github.com/facebook/hiphop-php/wiki/" TargetMode="External"/><Relationship Id="rId5" Type="http://schemas.openxmlformats.org/officeDocument/2006/relationships/hyperlink" Target="https://github.com/facebook/scribe/" TargetMode="External"/><Relationship Id="rId4" Type="http://schemas.openxmlformats.org/officeDocument/2006/relationships/hyperlink" Target="http://incubator.apache.org/thrif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52FAB7B-42C1-46AA-9C68-7AD281066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ídeo 3">
            <a:extLst>
              <a:ext uri="{FF2B5EF4-FFF2-40B4-BE49-F238E27FC236}">
                <a16:creationId xmlns:a16="http://schemas.microsoft.com/office/drawing/2014/main" id="{56EB9C33-984B-410E-B496-DDC2DC0B2F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6" r="1" b="1"/>
          <a:stretch/>
        </p:blipFill>
        <p:spPr>
          <a:xfrm>
            <a:off x="-1" y="-304"/>
            <a:ext cx="12192000" cy="6857848"/>
          </a:xfrm>
          <a:prstGeom prst="rect">
            <a:avLst/>
          </a:prstGeom>
        </p:spPr>
      </p:pic>
      <p:sp>
        <p:nvSpPr>
          <p:cNvPr id="90" name="Rectangle 89">
            <a:extLst>
              <a:ext uri="{FF2B5EF4-FFF2-40B4-BE49-F238E27FC236}">
                <a16:creationId xmlns:a16="http://schemas.microsoft.com/office/drawing/2014/main" id="{F905206B-651D-4874-B365-85CC5F9C8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152"/>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127C2A-1A10-4983-B2DB-DA44C0A26CD5}"/>
              </a:ext>
            </a:extLst>
          </p:cNvPr>
          <p:cNvSpPr>
            <a:spLocks noGrp="1"/>
          </p:cNvSpPr>
          <p:nvPr>
            <p:ph type="ctrTitle"/>
          </p:nvPr>
        </p:nvSpPr>
        <p:spPr>
          <a:xfrm>
            <a:off x="6400798" y="1371600"/>
            <a:ext cx="4916477" cy="2933952"/>
          </a:xfrm>
        </p:spPr>
        <p:txBody>
          <a:bodyPr anchor="t">
            <a:normAutofit/>
          </a:bodyPr>
          <a:lstStyle/>
          <a:p>
            <a:pPr algn="r"/>
            <a:r>
              <a:rPr lang="es-MX" sz="3700" dirty="0">
                <a:solidFill>
                  <a:srgbClr val="FFFFFF"/>
                </a:solidFill>
              </a:rPr>
              <a:t>Universidad Autónoma de Coahuila</a:t>
            </a:r>
            <a:br>
              <a:rPr lang="es-MX" sz="3700" dirty="0">
                <a:solidFill>
                  <a:srgbClr val="FFFFFF"/>
                </a:solidFill>
              </a:rPr>
            </a:br>
            <a:br>
              <a:rPr lang="es-MX" sz="3700" dirty="0">
                <a:solidFill>
                  <a:srgbClr val="FFFFFF"/>
                </a:solidFill>
              </a:rPr>
            </a:br>
            <a:r>
              <a:rPr lang="es-MX" sz="3700" dirty="0">
                <a:solidFill>
                  <a:srgbClr val="FFFFFF"/>
                </a:solidFill>
              </a:rPr>
              <a:t>Facultad de sistemas computacionales</a:t>
            </a:r>
          </a:p>
        </p:txBody>
      </p:sp>
      <p:sp>
        <p:nvSpPr>
          <p:cNvPr id="3" name="Subtítulo 2">
            <a:extLst>
              <a:ext uri="{FF2B5EF4-FFF2-40B4-BE49-F238E27FC236}">
                <a16:creationId xmlns:a16="http://schemas.microsoft.com/office/drawing/2014/main" id="{8366A101-3532-44B8-9D8B-F82B4CD21647}"/>
              </a:ext>
            </a:extLst>
          </p:cNvPr>
          <p:cNvSpPr>
            <a:spLocks noGrp="1"/>
          </p:cNvSpPr>
          <p:nvPr>
            <p:ph type="subTitle" idx="1"/>
          </p:nvPr>
        </p:nvSpPr>
        <p:spPr>
          <a:xfrm>
            <a:off x="6400797" y="4925789"/>
            <a:ext cx="4916477" cy="1287887"/>
          </a:xfrm>
        </p:spPr>
        <p:txBody>
          <a:bodyPr anchor="b">
            <a:noAutofit/>
          </a:bodyPr>
          <a:lstStyle/>
          <a:p>
            <a:pPr algn="r">
              <a:lnSpc>
                <a:spcPct val="120000"/>
              </a:lnSpc>
            </a:pPr>
            <a:r>
              <a:rPr lang="es-MX" sz="1200" dirty="0">
                <a:solidFill>
                  <a:srgbClr val="FFFFFF"/>
                </a:solidFill>
              </a:rPr>
              <a:t>Equipo </a:t>
            </a:r>
            <a:r>
              <a:rPr lang="es-MX" sz="1200" dirty="0" err="1">
                <a:solidFill>
                  <a:srgbClr val="FFFFFF"/>
                </a:solidFill>
              </a:rPr>
              <a:t>bichotas</a:t>
            </a:r>
            <a:endParaRPr lang="es-MX" sz="1200" dirty="0">
              <a:solidFill>
                <a:srgbClr val="FFFFFF"/>
              </a:solidFill>
            </a:endParaRPr>
          </a:p>
          <a:p>
            <a:pPr algn="r">
              <a:lnSpc>
                <a:spcPct val="120000"/>
              </a:lnSpc>
            </a:pPr>
            <a:r>
              <a:rPr lang="es-MX" sz="1200" dirty="0">
                <a:solidFill>
                  <a:srgbClr val="FFFFFF"/>
                </a:solidFill>
              </a:rPr>
              <a:t>Integrantes:</a:t>
            </a:r>
          </a:p>
          <a:p>
            <a:pPr algn="r">
              <a:lnSpc>
                <a:spcPct val="120000"/>
              </a:lnSpc>
            </a:pPr>
            <a:r>
              <a:rPr lang="es-MX" sz="1200" dirty="0">
                <a:solidFill>
                  <a:srgbClr val="FFFFFF"/>
                </a:solidFill>
              </a:rPr>
              <a:t>Ricardo Gabriel Rodríguez González</a:t>
            </a:r>
          </a:p>
          <a:p>
            <a:pPr algn="r">
              <a:lnSpc>
                <a:spcPct val="120000"/>
              </a:lnSpc>
            </a:pPr>
            <a:r>
              <a:rPr lang="es-MX" sz="1200" dirty="0">
                <a:solidFill>
                  <a:srgbClr val="FFFFFF"/>
                </a:solidFill>
              </a:rPr>
              <a:t>Jesús Eduardo García Morquecho</a:t>
            </a:r>
          </a:p>
          <a:p>
            <a:pPr algn="r">
              <a:lnSpc>
                <a:spcPct val="120000"/>
              </a:lnSpc>
            </a:pPr>
            <a:r>
              <a:rPr lang="es-MX" sz="1200" dirty="0">
                <a:solidFill>
                  <a:srgbClr val="FFFFFF"/>
                </a:solidFill>
              </a:rPr>
              <a:t>Oscar </a:t>
            </a:r>
            <a:r>
              <a:rPr lang="es-MX" sz="1200" dirty="0" err="1">
                <a:solidFill>
                  <a:srgbClr val="FFFFFF"/>
                </a:solidFill>
              </a:rPr>
              <a:t>uriel</a:t>
            </a:r>
            <a:r>
              <a:rPr lang="es-MX" sz="1200" dirty="0">
                <a:solidFill>
                  <a:srgbClr val="FFFFFF"/>
                </a:solidFill>
              </a:rPr>
              <a:t> rojas </a:t>
            </a:r>
            <a:r>
              <a:rPr lang="es-MX" sz="1200" dirty="0" err="1">
                <a:solidFill>
                  <a:srgbClr val="FFFFFF"/>
                </a:solidFill>
              </a:rPr>
              <a:t>badillo</a:t>
            </a:r>
            <a:endParaRPr lang="es-MX" sz="1200" dirty="0">
              <a:solidFill>
                <a:srgbClr val="FFFFFF"/>
              </a:solidFill>
            </a:endParaRPr>
          </a:p>
          <a:p>
            <a:pPr algn="r">
              <a:lnSpc>
                <a:spcPct val="120000"/>
              </a:lnSpc>
            </a:pPr>
            <a:r>
              <a:rPr lang="es-MX" sz="1200" dirty="0" err="1">
                <a:solidFill>
                  <a:srgbClr val="FFFFFF"/>
                </a:solidFill>
              </a:rPr>
              <a:t>Marfik</a:t>
            </a:r>
            <a:r>
              <a:rPr lang="es-MX" sz="1200" dirty="0">
                <a:solidFill>
                  <a:srgbClr val="FFFFFF"/>
                </a:solidFill>
              </a:rPr>
              <a:t> Emiliano segura calzada</a:t>
            </a:r>
          </a:p>
        </p:txBody>
      </p:sp>
      <p:cxnSp>
        <p:nvCxnSpPr>
          <p:cNvPr id="92" name="Straight Connector 91">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03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mute="1">
                <p:cTn id="15" repeatCount="indefinite" fill="hold" display="0">
                  <p:stCondLst>
                    <p:cond delay="indefinite"/>
                  </p:stCondLst>
                </p:cTn>
                <p:tgtEl>
                  <p:spTgt spid="4"/>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4DD3ABD-EE61-4007-9358-987559EAED85}"/>
              </a:ext>
            </a:extLst>
          </p:cNvPr>
          <p:cNvSpPr>
            <a:spLocks noGrp="1"/>
          </p:cNvSpPr>
          <p:nvPr>
            <p:ph type="title"/>
          </p:nvPr>
        </p:nvSpPr>
        <p:spPr>
          <a:xfrm>
            <a:off x="914400" y="3854301"/>
            <a:ext cx="3833037" cy="1638721"/>
          </a:xfrm>
        </p:spPr>
        <p:txBody>
          <a:bodyPr anchor="b">
            <a:normAutofit/>
          </a:bodyPr>
          <a:lstStyle/>
          <a:p>
            <a:pPr>
              <a:lnSpc>
                <a:spcPct val="90000"/>
              </a:lnSpc>
            </a:pPr>
            <a:r>
              <a:rPr lang="es-MX" sz="2500"/>
              <a:t>La historia de Twitter, la red social que revolucionó el mundo de los medios de comunicación</a:t>
            </a:r>
          </a:p>
        </p:txBody>
      </p:sp>
      <p:pic>
        <p:nvPicPr>
          <p:cNvPr id="6146" name="Picture 2" descr="Twitter te advertirá cuando le des 'me gusta' a tuits con información que  consideren fraudulenta - MuyComputer">
            <a:extLst>
              <a:ext uri="{FF2B5EF4-FFF2-40B4-BE49-F238E27FC236}">
                <a16:creationId xmlns:a16="http://schemas.microsoft.com/office/drawing/2014/main" id="{055209D1-E192-4175-8326-FA5516A428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0599" y="1108922"/>
            <a:ext cx="3695699" cy="221741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B5C70D7-53F6-496E-A418-4260092F8163}"/>
              </a:ext>
            </a:extLst>
          </p:cNvPr>
          <p:cNvSpPr>
            <a:spLocks noGrp="1"/>
          </p:cNvSpPr>
          <p:nvPr>
            <p:ph idx="1"/>
          </p:nvPr>
        </p:nvSpPr>
        <p:spPr>
          <a:xfrm>
            <a:off x="5676900" y="960120"/>
            <a:ext cx="5524499" cy="4831080"/>
          </a:xfrm>
        </p:spPr>
        <p:txBody>
          <a:bodyPr anchor="t">
            <a:normAutofit/>
          </a:bodyPr>
          <a:lstStyle/>
          <a:p>
            <a:pPr>
              <a:lnSpc>
                <a:spcPct val="110000"/>
              </a:lnSpc>
            </a:pPr>
            <a:r>
              <a:rPr lang="es-MX" dirty="0"/>
              <a:t>La historia de Twitter desde entonces hasta la actualidad ha sido tranquila, con menos problemas técnicos y rifirrafes entre sus directivos. Sigue en forma y cuenta con 330 millones de usuarios activos mensuales en todo el mundo.</a:t>
            </a:r>
            <a:endParaRPr lang="es-MX"/>
          </a:p>
          <a:p>
            <a:pPr>
              <a:lnSpc>
                <a:spcPct val="110000"/>
              </a:lnSpc>
            </a:pPr>
            <a:r>
              <a:rPr lang="es-MX" dirty="0"/>
              <a:t>Por otro lado, a pesar de que siempre ha estado a la sombra de Facebook, aún a día de hoy sigue siendo influyente y marcando tendencias. No hay evento mundial o noticia que no se comente en Twitter, de hecho cubre en directo más de un escenario antes que cualquier medio de comunicación.</a:t>
            </a:r>
            <a:endParaRPr lang="es-MX"/>
          </a:p>
        </p:txBody>
      </p:sp>
    </p:spTree>
    <p:extLst>
      <p:ext uri="{BB962C8B-B14F-4D97-AF65-F5344CB8AC3E}">
        <p14:creationId xmlns:p14="http://schemas.microsoft.com/office/powerpoint/2010/main" val="331863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6D24D5-B741-4BD9-8B86-8741E8A3AF51}"/>
              </a:ext>
            </a:extLst>
          </p:cNvPr>
          <p:cNvSpPr>
            <a:spLocks noGrp="1"/>
          </p:cNvSpPr>
          <p:nvPr>
            <p:ph type="title"/>
          </p:nvPr>
        </p:nvSpPr>
        <p:spPr>
          <a:xfrm>
            <a:off x="914399" y="1384852"/>
            <a:ext cx="10363200" cy="960783"/>
          </a:xfrm>
        </p:spPr>
        <p:txBody>
          <a:bodyPr/>
          <a:lstStyle/>
          <a:p>
            <a:r>
              <a:rPr lang="es-MX" dirty="0"/>
              <a:t>Tecnología de </a:t>
            </a:r>
            <a:r>
              <a:rPr lang="es-MX" dirty="0" err="1"/>
              <a:t>twitter</a:t>
            </a:r>
            <a:endParaRPr lang="es-MX" dirty="0"/>
          </a:p>
        </p:txBody>
      </p:sp>
      <p:sp>
        <p:nvSpPr>
          <p:cNvPr id="3" name="Marcador de contenido 2">
            <a:extLst>
              <a:ext uri="{FF2B5EF4-FFF2-40B4-BE49-F238E27FC236}">
                <a16:creationId xmlns:a16="http://schemas.microsoft.com/office/drawing/2014/main" id="{B20695E3-D05A-4B48-A7FF-E6114B4B6F56}"/>
              </a:ext>
            </a:extLst>
          </p:cNvPr>
          <p:cNvSpPr>
            <a:spLocks noGrp="1"/>
          </p:cNvSpPr>
          <p:nvPr>
            <p:ph idx="1"/>
          </p:nvPr>
        </p:nvSpPr>
        <p:spPr>
          <a:xfrm>
            <a:off x="914399" y="2384688"/>
            <a:ext cx="10363200" cy="3088460"/>
          </a:xfrm>
        </p:spPr>
        <p:txBody>
          <a:bodyPr/>
          <a:lstStyle/>
          <a:p>
            <a:r>
              <a:rPr lang="es-MX" dirty="0"/>
              <a:t>La interfaz web de Twitter está escrita en Ruby </a:t>
            </a:r>
            <a:r>
              <a:rPr lang="es-MX" dirty="0" err="1"/>
              <a:t>on</a:t>
            </a:r>
            <a:r>
              <a:rPr lang="es-MX" dirty="0"/>
              <a:t> </a:t>
            </a:r>
            <a:r>
              <a:rPr lang="es-MX" dirty="0" err="1"/>
              <a:t>Rails</a:t>
            </a:r>
            <a:r>
              <a:rPr lang="es-MX" dirty="0"/>
              <a:t>, y los mensajes se mantienen en un servidor que funciona con software programado en Scala y además dispone de una API abierta para todo tipo de desarrolladores, lo cual supone una gran ventaja para todos aquellos que quieran integrar Twitter como un servicio tanto en otras aplicaciones web como en aplicaciones de escritorio o móviles</a:t>
            </a:r>
          </a:p>
        </p:txBody>
      </p:sp>
    </p:spTree>
    <p:extLst>
      <p:ext uri="{BB962C8B-B14F-4D97-AF65-F5344CB8AC3E}">
        <p14:creationId xmlns:p14="http://schemas.microsoft.com/office/powerpoint/2010/main" val="1164077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Iniciar sesión en Twitter - Iniciar sesión">
            <a:extLst>
              <a:ext uri="{FF2B5EF4-FFF2-40B4-BE49-F238E27FC236}">
                <a16:creationId xmlns:a16="http://schemas.microsoft.com/office/drawing/2014/main" id="{71221097-7FB1-4711-BE51-18D30C675A2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667" r="-1" b="-1"/>
          <a:stretch/>
        </p:blipFill>
        <p:spPr bwMode="auto">
          <a:xfrm>
            <a:off x="0" y="0"/>
            <a:ext cx="12192000" cy="685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225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12C561C-2225-452B-AE6D-D644485714D9}"/>
              </a:ext>
            </a:extLst>
          </p:cNvPr>
          <p:cNvSpPr>
            <a:spLocks noGrp="1"/>
          </p:cNvSpPr>
          <p:nvPr>
            <p:ph type="title"/>
          </p:nvPr>
        </p:nvSpPr>
        <p:spPr>
          <a:xfrm>
            <a:off x="914400" y="3854301"/>
            <a:ext cx="3833037" cy="1638721"/>
          </a:xfrm>
        </p:spPr>
        <p:txBody>
          <a:bodyPr anchor="b">
            <a:normAutofit/>
          </a:bodyPr>
          <a:lstStyle/>
          <a:p>
            <a:pPr>
              <a:lnSpc>
                <a:spcPct val="90000"/>
              </a:lnSpc>
            </a:pPr>
            <a:r>
              <a:rPr lang="es-MX" sz="3700"/>
              <a:t>Creación de whatsapp</a:t>
            </a:r>
            <a:br>
              <a:rPr lang="es-MX" sz="3700"/>
            </a:br>
            <a:endParaRPr lang="es-MX" sz="3700"/>
          </a:p>
        </p:txBody>
      </p:sp>
      <p:pic>
        <p:nvPicPr>
          <p:cNvPr id="7170" name="Picture 2" descr="WhatsApp">
            <a:extLst>
              <a:ext uri="{FF2B5EF4-FFF2-40B4-BE49-F238E27FC236}">
                <a16:creationId xmlns:a16="http://schemas.microsoft.com/office/drawing/2014/main" id="{748199A8-A373-40D4-A281-661A691D82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0599" y="1247511"/>
            <a:ext cx="3695699" cy="1940241"/>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174" name="Content Placeholder 7173">
            <a:extLst>
              <a:ext uri="{FF2B5EF4-FFF2-40B4-BE49-F238E27FC236}">
                <a16:creationId xmlns:a16="http://schemas.microsoft.com/office/drawing/2014/main" id="{611F45BD-4935-408B-8D96-3575A8E9F6BC}"/>
              </a:ext>
            </a:extLst>
          </p:cNvPr>
          <p:cNvSpPr>
            <a:spLocks noGrp="1"/>
          </p:cNvSpPr>
          <p:nvPr>
            <p:ph idx="1"/>
          </p:nvPr>
        </p:nvSpPr>
        <p:spPr>
          <a:xfrm>
            <a:off x="5676900" y="960120"/>
            <a:ext cx="5524499" cy="4831080"/>
          </a:xfrm>
        </p:spPr>
        <p:txBody>
          <a:bodyPr anchor="t">
            <a:normAutofit/>
          </a:bodyPr>
          <a:lstStyle/>
          <a:p>
            <a:r>
              <a:rPr lang="es-MX" dirty="0"/>
              <a:t>WhatsApp Messenger es una aplicación de mensajería instantánea multiplataforma, que permite a los usuarios con sistema iOS o Android, intercambiar mensajes de texto, imágenes, vídeo y audio de forma gratuita, solo se necesita un servicio de datos o  una conexión Wifi.</a:t>
            </a:r>
          </a:p>
          <a:p>
            <a:r>
              <a:rPr lang="es-MX" dirty="0"/>
              <a:t>Además de la mensajería básica, WhatsApp ofrece opciones de chat en grupo, poder compartir contactos, archivos y ubicación.</a:t>
            </a:r>
            <a:endParaRPr lang="en-US" dirty="0"/>
          </a:p>
        </p:txBody>
      </p:sp>
    </p:spTree>
    <p:extLst>
      <p:ext uri="{BB962C8B-B14F-4D97-AF65-F5344CB8AC3E}">
        <p14:creationId xmlns:p14="http://schemas.microsoft.com/office/powerpoint/2010/main" val="3191759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C26AB3-5E2E-426A-B1B2-86BC0684AB4B}"/>
              </a:ext>
            </a:extLst>
          </p:cNvPr>
          <p:cNvSpPr>
            <a:spLocks noGrp="1"/>
          </p:cNvSpPr>
          <p:nvPr>
            <p:ph type="title"/>
          </p:nvPr>
        </p:nvSpPr>
        <p:spPr>
          <a:xfrm>
            <a:off x="914399" y="914401"/>
            <a:ext cx="4876801" cy="1466490"/>
          </a:xfrm>
        </p:spPr>
        <p:txBody>
          <a:bodyPr anchor="t">
            <a:normAutofit/>
          </a:bodyPr>
          <a:lstStyle/>
          <a:p>
            <a:r>
              <a:rPr lang="es-MX" dirty="0"/>
              <a:t>Características de </a:t>
            </a:r>
            <a:r>
              <a:rPr lang="es-MX"/>
              <a:t>whatsapp</a:t>
            </a:r>
            <a:endParaRPr lang="es-MX" dirty="0"/>
          </a:p>
        </p:txBody>
      </p:sp>
      <p:pic>
        <p:nvPicPr>
          <p:cNvPr id="8194" name="Picture 2">
            <a:extLst>
              <a:ext uri="{FF2B5EF4-FFF2-40B4-BE49-F238E27FC236}">
                <a16:creationId xmlns:a16="http://schemas.microsoft.com/office/drawing/2014/main" id="{ABA1E914-3B60-40FC-8D64-DCD7601427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4910" y="2909310"/>
            <a:ext cx="4806291" cy="1922516"/>
          </a:xfrm>
          <a:prstGeom prst="rect">
            <a:avLst/>
          </a:prstGeom>
          <a:noFill/>
          <a:extLst>
            <a:ext uri="{909E8E84-426E-40DD-AFC4-6F175D3DCCD1}">
              <a14:hiddenFill xmlns:a14="http://schemas.microsoft.com/office/drawing/2010/main">
                <a:solidFill>
                  <a:srgbClr val="FFFFFF"/>
                </a:solidFill>
              </a14:hiddenFill>
            </a:ext>
          </a:extLst>
        </p:spPr>
      </p:pic>
      <p:sp>
        <p:nvSpPr>
          <p:cNvPr id="8202" name="Content Placeholder 8197">
            <a:extLst>
              <a:ext uri="{FF2B5EF4-FFF2-40B4-BE49-F238E27FC236}">
                <a16:creationId xmlns:a16="http://schemas.microsoft.com/office/drawing/2014/main" id="{F4929328-E277-4B83-B297-66CEC0BF2B66}"/>
              </a:ext>
            </a:extLst>
          </p:cNvPr>
          <p:cNvSpPr>
            <a:spLocks noGrp="1"/>
          </p:cNvSpPr>
          <p:nvPr>
            <p:ph idx="1"/>
          </p:nvPr>
        </p:nvSpPr>
        <p:spPr>
          <a:xfrm>
            <a:off x="6400800" y="960120"/>
            <a:ext cx="4796346" cy="4335780"/>
          </a:xfrm>
        </p:spPr>
        <p:txBody>
          <a:bodyPr>
            <a:normAutofit/>
          </a:bodyPr>
          <a:lstStyle/>
          <a:p>
            <a:pPr>
              <a:lnSpc>
                <a:spcPct val="110000"/>
              </a:lnSpc>
            </a:pPr>
            <a:r>
              <a:rPr lang="es-MX" sz="1400"/>
              <a:t>Puedes recibir y enviar mensajes de texto y de voz.</a:t>
            </a:r>
          </a:p>
          <a:p>
            <a:pPr>
              <a:lnSpc>
                <a:spcPct val="110000"/>
              </a:lnSpc>
            </a:pPr>
            <a:r>
              <a:rPr lang="es-MX" sz="1400"/>
              <a:t>Realizar llamadas y </a:t>
            </a:r>
            <a:r>
              <a:rPr lang="es-MX" sz="1400" err="1"/>
              <a:t>vídeollamadas</a:t>
            </a:r>
            <a:r>
              <a:rPr lang="es-MX" sz="1400"/>
              <a:t> a todo el mundo, solo con conexión a Internet</a:t>
            </a:r>
          </a:p>
          <a:p>
            <a:pPr>
              <a:lnSpc>
                <a:spcPct val="110000"/>
              </a:lnSpc>
            </a:pPr>
            <a:r>
              <a:rPr lang="es-MX" sz="1400"/>
              <a:t>Con el doble </a:t>
            </a:r>
            <a:r>
              <a:rPr lang="es-MX" sz="1400" err="1"/>
              <a:t>check</a:t>
            </a:r>
            <a:r>
              <a:rPr lang="es-MX" sz="1400"/>
              <a:t>, puedes saber si le llegó el mensaje a tu contacto y si está en azul, saber que ya lo leyó.</a:t>
            </a:r>
          </a:p>
          <a:p>
            <a:pPr>
              <a:lnSpc>
                <a:spcPct val="110000"/>
              </a:lnSpc>
            </a:pPr>
            <a:r>
              <a:rPr lang="es-MX" sz="1400"/>
              <a:t>Su uso es completamente gratis.</a:t>
            </a:r>
          </a:p>
          <a:p>
            <a:pPr>
              <a:lnSpc>
                <a:spcPct val="110000"/>
              </a:lnSpc>
            </a:pPr>
            <a:r>
              <a:rPr lang="es-MX" sz="1400"/>
              <a:t>No usan publicidad en su aplicación.</a:t>
            </a:r>
          </a:p>
          <a:p>
            <a:pPr>
              <a:lnSpc>
                <a:spcPct val="110000"/>
              </a:lnSpc>
            </a:pPr>
            <a:r>
              <a:rPr lang="es-MX" sz="1400"/>
              <a:t>La cuenta solo puede estar en un solo celular, no puedes ingresar desde otro celular de forma simultánea.</a:t>
            </a:r>
          </a:p>
          <a:p>
            <a:pPr>
              <a:lnSpc>
                <a:spcPct val="110000"/>
              </a:lnSpc>
            </a:pPr>
            <a:r>
              <a:rPr lang="es-MX" sz="1400"/>
              <a:t>Comparte estados en tiempo real, estos pueden ser fotos, vídeos o gifs y les puedes aplicar filtros, emoticones o textos.</a:t>
            </a:r>
            <a:endParaRPr lang="en-US" sz="1400"/>
          </a:p>
        </p:txBody>
      </p:sp>
      <p:cxnSp>
        <p:nvCxnSpPr>
          <p:cNvPr id="141" name="Straight Connector 140">
            <a:extLst>
              <a:ext uri="{FF2B5EF4-FFF2-40B4-BE49-F238E27FC236}">
                <a16:creationId xmlns:a16="http://schemas.microsoft.com/office/drawing/2014/main" id="{61AF2F3F-06F0-42E3-8F72-36BEDCB694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5821999"/>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105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63AADF6-F6F2-48B8-B3B3-5AB0E63FDB0C}"/>
              </a:ext>
            </a:extLst>
          </p:cNvPr>
          <p:cNvSpPr>
            <a:spLocks noGrp="1"/>
          </p:cNvSpPr>
          <p:nvPr>
            <p:ph type="title"/>
          </p:nvPr>
        </p:nvSpPr>
        <p:spPr>
          <a:xfrm>
            <a:off x="914401" y="4194544"/>
            <a:ext cx="6533706" cy="1298477"/>
          </a:xfrm>
        </p:spPr>
        <p:txBody>
          <a:bodyPr anchor="b">
            <a:normAutofit/>
          </a:bodyPr>
          <a:lstStyle/>
          <a:p>
            <a:r>
              <a:rPr lang="es-MX" dirty="0"/>
              <a:t>Funciones </a:t>
            </a:r>
          </a:p>
        </p:txBody>
      </p:sp>
      <p:pic>
        <p:nvPicPr>
          <p:cNvPr id="9218" name="Picture 2">
            <a:extLst>
              <a:ext uri="{FF2B5EF4-FFF2-40B4-BE49-F238E27FC236}">
                <a16:creationId xmlns:a16="http://schemas.microsoft.com/office/drawing/2014/main" id="{C8C9EF83-077C-4F9C-A15B-F15271CF91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0599" y="1096250"/>
            <a:ext cx="6457508" cy="2583003"/>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595E252-999F-4349-A0E5-41B9674E296E}"/>
              </a:ext>
            </a:extLst>
          </p:cNvPr>
          <p:cNvSpPr>
            <a:spLocks noGrp="1"/>
          </p:cNvSpPr>
          <p:nvPr>
            <p:ph idx="1"/>
          </p:nvPr>
        </p:nvSpPr>
        <p:spPr>
          <a:xfrm>
            <a:off x="8171121" y="960120"/>
            <a:ext cx="3030278" cy="4831080"/>
          </a:xfrm>
        </p:spPr>
        <p:txBody>
          <a:bodyPr anchor="t">
            <a:normAutofit/>
          </a:bodyPr>
          <a:lstStyle/>
          <a:p>
            <a:r>
              <a:rPr lang="es-MX" dirty="0"/>
              <a:t>Llamadas</a:t>
            </a:r>
          </a:p>
          <a:p>
            <a:r>
              <a:rPr lang="es-MX" dirty="0"/>
              <a:t>Videollamadas</a:t>
            </a:r>
          </a:p>
          <a:p>
            <a:r>
              <a:rPr lang="es-MX" dirty="0"/>
              <a:t>Estados</a:t>
            </a:r>
            <a:endParaRPr lang="es-MX">
              <a:latin typeface="Roboto" panose="02000000000000000000" pitchFamily="2" charset="0"/>
            </a:endParaRPr>
          </a:p>
          <a:p>
            <a:r>
              <a:rPr lang="es-MX" dirty="0"/>
              <a:t>Transferir archivos</a:t>
            </a:r>
          </a:p>
          <a:p>
            <a:r>
              <a:rPr lang="es-MX" dirty="0"/>
              <a:t>Ubicación</a:t>
            </a:r>
          </a:p>
          <a:p>
            <a:r>
              <a:rPr lang="es-MX" dirty="0"/>
              <a:t>Mensajería por difusión</a:t>
            </a:r>
          </a:p>
          <a:p>
            <a:r>
              <a:rPr lang="es-MX" dirty="0" err="1"/>
              <a:t>Whatsapp</a:t>
            </a:r>
            <a:r>
              <a:rPr lang="es-MX" dirty="0"/>
              <a:t> Web</a:t>
            </a:r>
          </a:p>
        </p:txBody>
      </p:sp>
    </p:spTree>
    <p:extLst>
      <p:ext uri="{BB962C8B-B14F-4D97-AF65-F5344CB8AC3E}">
        <p14:creationId xmlns:p14="http://schemas.microsoft.com/office/powerpoint/2010/main" val="1406694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4580D5-B1D5-4DF6-81A7-3AC7A42D6B0F}"/>
              </a:ext>
            </a:extLst>
          </p:cNvPr>
          <p:cNvSpPr>
            <a:spLocks noGrp="1"/>
          </p:cNvSpPr>
          <p:nvPr>
            <p:ph type="title"/>
          </p:nvPr>
        </p:nvSpPr>
        <p:spPr>
          <a:xfrm>
            <a:off x="914399" y="914401"/>
            <a:ext cx="4876801" cy="1466490"/>
          </a:xfrm>
        </p:spPr>
        <p:txBody>
          <a:bodyPr anchor="t">
            <a:normAutofit/>
          </a:bodyPr>
          <a:lstStyle/>
          <a:p>
            <a:r>
              <a:rPr lang="es-MX"/>
              <a:t>Whatsapp</a:t>
            </a:r>
            <a:r>
              <a:rPr lang="es-MX" dirty="0"/>
              <a:t> en la programación</a:t>
            </a:r>
          </a:p>
        </p:txBody>
      </p:sp>
      <p:pic>
        <p:nvPicPr>
          <p:cNvPr id="14338" name="Picture 2" descr="Cómo funcionan WhatsApp y WhatsApp Web técnicamente">
            <a:extLst>
              <a:ext uri="{FF2B5EF4-FFF2-40B4-BE49-F238E27FC236}">
                <a16:creationId xmlns:a16="http://schemas.microsoft.com/office/drawing/2014/main" id="{E808F22E-D220-4465-8263-B34A13A350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4910" y="2614924"/>
            <a:ext cx="4806291" cy="2511287"/>
          </a:xfrm>
          <a:prstGeom prst="rect">
            <a:avLst/>
          </a:prstGeom>
          <a:noFill/>
          <a:extLst>
            <a:ext uri="{909E8E84-426E-40DD-AFC4-6F175D3DCCD1}">
              <a14:hiddenFill xmlns:a14="http://schemas.microsoft.com/office/drawing/2010/main">
                <a:solidFill>
                  <a:srgbClr val="FFFFFF"/>
                </a:solidFill>
              </a14:hiddenFill>
            </a:ext>
          </a:extLst>
        </p:spPr>
      </p:pic>
      <p:sp>
        <p:nvSpPr>
          <p:cNvPr id="14342" name="Content Placeholder 14341">
            <a:extLst>
              <a:ext uri="{FF2B5EF4-FFF2-40B4-BE49-F238E27FC236}">
                <a16:creationId xmlns:a16="http://schemas.microsoft.com/office/drawing/2014/main" id="{9C0DE40E-F24A-4FB7-9F08-85BB736D862B}"/>
              </a:ext>
            </a:extLst>
          </p:cNvPr>
          <p:cNvSpPr>
            <a:spLocks noGrp="1"/>
          </p:cNvSpPr>
          <p:nvPr>
            <p:ph idx="1"/>
          </p:nvPr>
        </p:nvSpPr>
        <p:spPr>
          <a:xfrm>
            <a:off x="6400800" y="960120"/>
            <a:ext cx="4796346" cy="4335780"/>
          </a:xfrm>
        </p:spPr>
        <p:txBody>
          <a:bodyPr>
            <a:normAutofit fontScale="92500"/>
          </a:bodyPr>
          <a:lstStyle/>
          <a:p>
            <a:r>
              <a:rPr lang="es-MX" dirty="0"/>
              <a:t>WhatsApp está programado en </a:t>
            </a:r>
            <a:r>
              <a:rPr lang="es-MX" dirty="0" err="1"/>
              <a:t>Erlang</a:t>
            </a:r>
            <a:r>
              <a:rPr lang="es-MX" dirty="0"/>
              <a:t>, una lenguaje de programación orientado a la concurrencia, algo que imprescindible en un servicio de chat en tiempo real en el que sus creadores confiaban y esperaban conseguir millones de usuarios como finalmente ha ocurrido. En cuanto a los servidores, la compañía optó en su momento por utilizar FreeBSD como sistema operativo, acompañado de tecnologías como PHP y </a:t>
            </a:r>
            <a:r>
              <a:rPr lang="es-MX" dirty="0" err="1"/>
              <a:t>Yaws</a:t>
            </a:r>
            <a:r>
              <a:rPr lang="es-MX" dirty="0"/>
              <a:t> como servidor web.</a:t>
            </a:r>
            <a:endParaRPr lang="en-US" dirty="0"/>
          </a:p>
        </p:txBody>
      </p:sp>
      <p:cxnSp>
        <p:nvCxnSpPr>
          <p:cNvPr id="75" name="Straight Connector 74">
            <a:extLst>
              <a:ext uri="{FF2B5EF4-FFF2-40B4-BE49-F238E27FC236}">
                <a16:creationId xmlns:a16="http://schemas.microsoft.com/office/drawing/2014/main" id="{61AF2F3F-06F0-42E3-8F72-36BEDCB694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5821999"/>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136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ómo iniciar sesión en WhatsApp Web sin usar el código QR? | La FM">
            <a:extLst>
              <a:ext uri="{FF2B5EF4-FFF2-40B4-BE49-F238E27FC236}">
                <a16:creationId xmlns:a16="http://schemas.microsoft.com/office/drawing/2014/main" id="{2E359F5E-4977-4B8B-B80D-A48555053E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46"/>
          <a:stretch/>
        </p:blipFill>
        <p:spPr bwMode="auto">
          <a:xfrm>
            <a:off x="1" y="1"/>
            <a:ext cx="12192000" cy="685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74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073E0B2-D790-46A7-BB75-E0276FFDB3BE}"/>
              </a:ext>
            </a:extLst>
          </p:cNvPr>
          <p:cNvSpPr>
            <a:spLocks noGrp="1"/>
          </p:cNvSpPr>
          <p:nvPr>
            <p:ph type="title"/>
          </p:nvPr>
        </p:nvSpPr>
        <p:spPr>
          <a:xfrm>
            <a:off x="914400" y="1371600"/>
            <a:ext cx="5181600" cy="1314443"/>
          </a:xfrm>
        </p:spPr>
        <p:txBody>
          <a:bodyPr>
            <a:normAutofit/>
          </a:bodyPr>
          <a:lstStyle/>
          <a:p>
            <a:r>
              <a:rPr lang="es-MX" dirty="0"/>
              <a:t>Redes sociales</a:t>
            </a:r>
          </a:p>
        </p:txBody>
      </p:sp>
      <p:cxnSp>
        <p:nvCxnSpPr>
          <p:cNvPr id="73" name="Straight Connector 72">
            <a:extLst>
              <a:ext uri="{FF2B5EF4-FFF2-40B4-BE49-F238E27FC236}">
                <a16:creationId xmlns:a16="http://schemas.microsoft.com/office/drawing/2014/main" id="{7DC0D673-1F99-4297-849B-F821ED3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627B09D-349E-41AD-B1C3-A30224CBE880}"/>
              </a:ext>
            </a:extLst>
          </p:cNvPr>
          <p:cNvSpPr>
            <a:spLocks noGrp="1"/>
          </p:cNvSpPr>
          <p:nvPr>
            <p:ph idx="1"/>
          </p:nvPr>
        </p:nvSpPr>
        <p:spPr>
          <a:xfrm>
            <a:off x="987853" y="2062003"/>
            <a:ext cx="4679207" cy="3672554"/>
          </a:xfrm>
        </p:spPr>
        <p:txBody>
          <a:bodyPr>
            <a:noAutofit/>
          </a:bodyPr>
          <a:lstStyle/>
          <a:p>
            <a:pPr>
              <a:lnSpc>
                <a:spcPct val="110000"/>
              </a:lnSpc>
            </a:pPr>
            <a:r>
              <a:rPr lang="es-MX" sz="1600" dirty="0"/>
              <a:t>Una de las principales quejas de los primeros usuarios de las redes sociales era que después de unirte a una red e incorporar a un amigo a tu red no había mucho que hacer. La introducción de sitios como </a:t>
            </a:r>
            <a:r>
              <a:rPr lang="es-MX" sz="1600" dirty="0" err="1"/>
              <a:t>MiGente</a:t>
            </a:r>
            <a:r>
              <a:rPr lang="es-MX" sz="1600" dirty="0"/>
              <a:t>, </a:t>
            </a:r>
            <a:r>
              <a:rPr lang="es-MX" sz="1600" dirty="0" err="1"/>
              <a:t>AsianAvenue</a:t>
            </a:r>
            <a:r>
              <a:rPr lang="es-MX" sz="1600" dirty="0"/>
              <a:t> y Match.com permitieron a los usuarios crear lazos personales, profesionales y perfiles de citas en línea. Muy probablemente ya te diste cuenta, pero muchos de estas primeras redes sociales utilizaron una segmentación étnica para crear comunidades. Hoy en día es difícil pensar en un sitio como Facebook o Twitter exclusivo a un solo grupo social, pero esto no detuvo a las primeras redes. Estos sitios, aunque relativamente pequeños, fueron cruciales en la historia de las redes sociales. </a:t>
            </a:r>
          </a:p>
        </p:txBody>
      </p:sp>
      <p:pic>
        <p:nvPicPr>
          <p:cNvPr id="15362" name="Picture 2" descr="La historia de las redes sociales es la historia de nuestra comunicación">
            <a:extLst>
              <a:ext uri="{FF2B5EF4-FFF2-40B4-BE49-F238E27FC236}">
                <a16:creationId xmlns:a16="http://schemas.microsoft.com/office/drawing/2014/main" id="{474A67A8-977C-4462-97E7-C33AAEF247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99" r="11350" b="1"/>
          <a:stretch/>
        </p:blipFill>
        <p:spPr bwMode="auto">
          <a:xfrm>
            <a:off x="6862566" y="1031001"/>
            <a:ext cx="4676459" cy="4929819"/>
          </a:xfrm>
          <a:custGeom>
            <a:avLst/>
            <a:gdLst/>
            <a:ahLst/>
            <a:cxnLst/>
            <a:rect l="l" t="t" r="r" b="b"/>
            <a:pathLst>
              <a:path w="5610348" h="5610348">
                <a:moveTo>
                  <a:pt x="2805174" y="0"/>
                </a:moveTo>
                <a:cubicBezTo>
                  <a:pt x="4354429" y="0"/>
                  <a:pt x="5610348" y="1255919"/>
                  <a:pt x="5610348" y="2805174"/>
                </a:cubicBezTo>
                <a:cubicBezTo>
                  <a:pt x="5610348" y="4354429"/>
                  <a:pt x="4354429" y="5610348"/>
                  <a:pt x="2805174" y="5610348"/>
                </a:cubicBezTo>
                <a:cubicBezTo>
                  <a:pt x="1255919" y="5610348"/>
                  <a:pt x="0" y="4354429"/>
                  <a:pt x="0" y="2805174"/>
                </a:cubicBezTo>
                <a:cubicBezTo>
                  <a:pt x="0" y="1255919"/>
                  <a:pt x="1255919" y="0"/>
                  <a:pt x="280517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36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1F4381-ECC1-467E-9196-F560213AF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sfera con una red de nodos conectados">
            <a:extLst>
              <a:ext uri="{FF2B5EF4-FFF2-40B4-BE49-F238E27FC236}">
                <a16:creationId xmlns:a16="http://schemas.microsoft.com/office/drawing/2014/main" id="{78730AAD-B2E1-4689-877C-3027F784D271}"/>
              </a:ext>
            </a:extLst>
          </p:cNvPr>
          <p:cNvPicPr>
            <a:picLocks noChangeAspect="1"/>
          </p:cNvPicPr>
          <p:nvPr/>
        </p:nvPicPr>
        <p:blipFill rotWithShape="1">
          <a:blip r:embed="rId2">
            <a:alphaModFix amt="40000"/>
          </a:blip>
          <a:srcRect t="2678" b="22324"/>
          <a:stretch/>
        </p:blipFill>
        <p:spPr>
          <a:xfrm>
            <a:off x="0" y="0"/>
            <a:ext cx="12192000" cy="6857848"/>
          </a:xfrm>
          <a:prstGeom prst="rect">
            <a:avLst/>
          </a:prstGeom>
        </p:spPr>
      </p:pic>
      <p:sp>
        <p:nvSpPr>
          <p:cNvPr id="2" name="Título 1">
            <a:extLst>
              <a:ext uri="{FF2B5EF4-FFF2-40B4-BE49-F238E27FC236}">
                <a16:creationId xmlns:a16="http://schemas.microsoft.com/office/drawing/2014/main" id="{A4C9DA5B-7435-4754-994C-6180515ED813}"/>
              </a:ext>
            </a:extLst>
          </p:cNvPr>
          <p:cNvSpPr>
            <a:spLocks noGrp="1"/>
          </p:cNvSpPr>
          <p:nvPr>
            <p:ph type="title"/>
          </p:nvPr>
        </p:nvSpPr>
        <p:spPr>
          <a:xfrm>
            <a:off x="3855525" y="1371600"/>
            <a:ext cx="7461752" cy="2696866"/>
          </a:xfrm>
        </p:spPr>
        <p:txBody>
          <a:bodyPr vert="horz" lIns="91440" tIns="45720" rIns="91440" bIns="45720" rtlCol="0" anchor="t">
            <a:normAutofit/>
          </a:bodyPr>
          <a:lstStyle/>
          <a:p>
            <a:pPr algn="r"/>
            <a:r>
              <a:rPr lang="en-US" dirty="0" err="1">
                <a:solidFill>
                  <a:srgbClr val="FFFFFF"/>
                </a:solidFill>
              </a:rPr>
              <a:t>Conclusión</a:t>
            </a:r>
            <a:r>
              <a:rPr lang="en-US" dirty="0">
                <a:solidFill>
                  <a:srgbClr val="FFFFFF"/>
                </a:solidFill>
              </a:rPr>
              <a:t> </a:t>
            </a:r>
            <a:r>
              <a:rPr lang="en-US" dirty="0" err="1">
                <a:solidFill>
                  <a:srgbClr val="FFFFFF"/>
                </a:solidFill>
              </a:rPr>
              <a:t>sobre</a:t>
            </a:r>
            <a:r>
              <a:rPr lang="en-US" dirty="0">
                <a:solidFill>
                  <a:srgbClr val="FFFFFF"/>
                </a:solidFill>
              </a:rPr>
              <a:t> las redes </a:t>
            </a:r>
            <a:r>
              <a:rPr lang="en-US" dirty="0" err="1">
                <a:solidFill>
                  <a:srgbClr val="FFFFFF"/>
                </a:solidFill>
              </a:rPr>
              <a:t>sociales</a:t>
            </a:r>
            <a:endParaRPr lang="en-US" dirty="0">
              <a:solidFill>
                <a:srgbClr val="FFFFFF"/>
              </a:solidFill>
            </a:endParaRPr>
          </a:p>
        </p:txBody>
      </p:sp>
      <p:cxnSp>
        <p:nvCxnSpPr>
          <p:cNvPr id="15" name="Straight Connector 14">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7F9F49F9-B889-4524-AD02-40B59C0A5B09}"/>
              </a:ext>
            </a:extLst>
          </p:cNvPr>
          <p:cNvSpPr txBox="1"/>
          <p:nvPr/>
        </p:nvSpPr>
        <p:spPr>
          <a:xfrm>
            <a:off x="874723" y="2344295"/>
            <a:ext cx="8067368" cy="3785652"/>
          </a:xfrm>
          <a:prstGeom prst="rect">
            <a:avLst/>
          </a:prstGeom>
          <a:noFill/>
        </p:spPr>
        <p:txBody>
          <a:bodyPr wrap="square" rtlCol="0">
            <a:spAutoFit/>
          </a:bodyPr>
          <a:lstStyle/>
          <a:p>
            <a:r>
              <a:rPr lang="es-MX" sz="2000" b="1" dirty="0">
                <a:solidFill>
                  <a:schemeClr val="bg2"/>
                </a:solidFill>
              </a:rPr>
              <a:t>Tenemos en cuenta la creación de todas las redes sociales , y en nuestra investigación sobre las mismas vimos que las principales redes sociales como las que presentamos tienen una historia particularmente parecida. </a:t>
            </a:r>
          </a:p>
          <a:p>
            <a:r>
              <a:rPr lang="es-MX" sz="2000" b="1" dirty="0">
                <a:solidFill>
                  <a:schemeClr val="bg2"/>
                </a:solidFill>
              </a:rPr>
              <a:t>Todas comienzan con una historia similar y aunque todas comenzaron por cuenta independiente una de la otra, hoy en día todas las redes sociales están vinculadas de una u otra manera.</a:t>
            </a:r>
          </a:p>
          <a:p>
            <a:r>
              <a:rPr lang="es-MX" sz="2000" b="1" dirty="0">
                <a:solidFill>
                  <a:schemeClr val="bg2"/>
                </a:solidFill>
              </a:rPr>
              <a:t>Así como el </a:t>
            </a:r>
            <a:r>
              <a:rPr lang="es-MX" sz="2000" b="1" dirty="0" err="1">
                <a:solidFill>
                  <a:schemeClr val="bg2"/>
                </a:solidFill>
              </a:rPr>
              <a:t>craeador</a:t>
            </a:r>
            <a:r>
              <a:rPr lang="es-MX" sz="2000" b="1" dirty="0">
                <a:solidFill>
                  <a:schemeClr val="bg2"/>
                </a:solidFill>
              </a:rPr>
              <a:t> de Facebook compro mas redes como lo podrían ser </a:t>
            </a:r>
            <a:r>
              <a:rPr lang="es-MX" sz="2000" b="1" dirty="0" err="1">
                <a:solidFill>
                  <a:schemeClr val="bg2"/>
                </a:solidFill>
              </a:rPr>
              <a:t>whatsapp</a:t>
            </a:r>
            <a:r>
              <a:rPr lang="es-MX" sz="2000" b="1" dirty="0">
                <a:solidFill>
                  <a:schemeClr val="bg2"/>
                </a:solidFill>
              </a:rPr>
              <a:t> o Instagram para hacer mas grande la misma red. Hay mas historias de redes que están aliadas para mejorar sus bases de datos de información como </a:t>
            </a:r>
            <a:r>
              <a:rPr lang="es-MX" sz="2000" b="1" dirty="0" err="1">
                <a:solidFill>
                  <a:schemeClr val="bg2"/>
                </a:solidFill>
              </a:rPr>
              <a:t>twitter</a:t>
            </a:r>
            <a:r>
              <a:rPr lang="es-MX" sz="2000" b="1" dirty="0">
                <a:solidFill>
                  <a:schemeClr val="bg2"/>
                </a:solidFill>
              </a:rPr>
              <a:t> y Reddit.</a:t>
            </a:r>
          </a:p>
          <a:p>
            <a:r>
              <a:rPr lang="es-MX" sz="2000" b="1" dirty="0">
                <a:solidFill>
                  <a:schemeClr val="bg2"/>
                </a:solidFill>
              </a:rPr>
              <a:t>Y esto nos ah llevado a un mundo de información supermasiva. </a:t>
            </a:r>
          </a:p>
        </p:txBody>
      </p:sp>
    </p:spTree>
    <p:extLst>
      <p:ext uri="{BB962C8B-B14F-4D97-AF65-F5344CB8AC3E}">
        <p14:creationId xmlns:p14="http://schemas.microsoft.com/office/powerpoint/2010/main" val="2159206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7" name="Rectangle 136">
            <a:extLst>
              <a:ext uri="{FF2B5EF4-FFF2-40B4-BE49-F238E27FC236}">
                <a16:creationId xmlns:a16="http://schemas.microsoft.com/office/drawing/2014/main" id="{59A9681A-2486-4655-A876-E26402CA2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or qué mi empresa debe estar en redes sociales?">
            <a:extLst>
              <a:ext uri="{FF2B5EF4-FFF2-40B4-BE49-F238E27FC236}">
                <a16:creationId xmlns:a16="http://schemas.microsoft.com/office/drawing/2014/main" id="{C28DCAAB-71CA-422E-ACCB-A7E5CB3365AF}"/>
              </a:ext>
            </a:extLst>
          </p:cNvPr>
          <p:cNvPicPr>
            <a:picLocks noGrp="1" noChangeAspect="1" noChangeArrowheads="1"/>
          </p:cNvPicPr>
          <p:nvPr>
            <p:ph idx="1"/>
          </p:nvPr>
        </p:nvPicPr>
        <p:blipFill rotWithShape="1">
          <a:blip r:embed="rId2">
            <a:alphaModFix/>
            <a:extLst>
              <a:ext uri="{28A0092B-C50C-407E-A947-70E740481C1C}">
                <a14:useLocalDpi xmlns:a14="http://schemas.microsoft.com/office/drawing/2010/main" val="0"/>
              </a:ext>
            </a:extLst>
          </a:blip>
          <a:srcRect t="3024" b="3228"/>
          <a:stretch/>
        </p:blipFill>
        <p:spPr bwMode="auto">
          <a:xfrm>
            <a:off x="1" y="152"/>
            <a:ext cx="12215069" cy="6857848"/>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C9BB6818-31C2-4340-98F8-64FF7F46A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C5E9BE5-29E6-4247-9B54-08DB3B9EDAB7}"/>
              </a:ext>
            </a:extLst>
          </p:cNvPr>
          <p:cNvSpPr>
            <a:spLocks noGrp="1"/>
          </p:cNvSpPr>
          <p:nvPr>
            <p:ph type="title"/>
          </p:nvPr>
        </p:nvSpPr>
        <p:spPr>
          <a:xfrm>
            <a:off x="912628" y="1371600"/>
            <a:ext cx="5769526" cy="2696866"/>
          </a:xfrm>
        </p:spPr>
        <p:txBody>
          <a:bodyPr vert="horz" lIns="91440" tIns="45720" rIns="91440" bIns="45720" rtlCol="0" anchor="t">
            <a:normAutofit/>
          </a:bodyPr>
          <a:lstStyle/>
          <a:p>
            <a:r>
              <a:rPr lang="en-US">
                <a:solidFill>
                  <a:srgbClr val="FFFFFF"/>
                </a:solidFill>
              </a:rPr>
              <a:t>Creación de las diversas redes sociales</a:t>
            </a:r>
          </a:p>
        </p:txBody>
      </p:sp>
      <p:cxnSp>
        <p:nvCxnSpPr>
          <p:cNvPr id="141" name="Straight Connector 140">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36EBD3E-5626-408C-9D67-7C389BCA7C86}"/>
              </a:ext>
            </a:extLst>
          </p:cNvPr>
          <p:cNvSpPr txBox="1"/>
          <p:nvPr/>
        </p:nvSpPr>
        <p:spPr>
          <a:xfrm>
            <a:off x="889558" y="2820267"/>
            <a:ext cx="6770199" cy="2308324"/>
          </a:xfrm>
          <a:prstGeom prst="rect">
            <a:avLst/>
          </a:prstGeom>
          <a:noFill/>
        </p:spPr>
        <p:txBody>
          <a:bodyPr wrap="square" rtlCol="0">
            <a:spAutoFit/>
          </a:bodyPr>
          <a:lstStyle/>
          <a:p>
            <a:pPr algn="just"/>
            <a:r>
              <a:rPr lang="es-MX" sz="2400" dirty="0">
                <a:solidFill>
                  <a:schemeClr val="bg1"/>
                </a:solidFill>
                <a:latin typeface="Abadi" panose="020B0604020104020204" pitchFamily="34" charset="0"/>
              </a:rPr>
              <a:t>En esta presentación hablaremos de la creación y implementación de las primeras redes sociales creadas en internet.</a:t>
            </a:r>
          </a:p>
          <a:p>
            <a:pPr algn="just"/>
            <a:r>
              <a:rPr lang="es-MX" sz="2400" dirty="0">
                <a:solidFill>
                  <a:schemeClr val="bg1"/>
                </a:solidFill>
                <a:latin typeface="Abadi" panose="020B0604020104020204" pitchFamily="34" charset="0"/>
              </a:rPr>
              <a:t>Como fueron sus comienzos y como es que implementaron la programación en sus creaciones de internet.</a:t>
            </a:r>
          </a:p>
        </p:txBody>
      </p:sp>
    </p:spTree>
    <p:extLst>
      <p:ext uri="{BB962C8B-B14F-4D97-AF65-F5344CB8AC3E}">
        <p14:creationId xmlns:p14="http://schemas.microsoft.com/office/powerpoint/2010/main" val="2068008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8134933-E518-47BC-9985-5B910B467EF3}"/>
              </a:ext>
            </a:extLst>
          </p:cNvPr>
          <p:cNvSpPr>
            <a:spLocks noGrp="1"/>
          </p:cNvSpPr>
          <p:nvPr>
            <p:ph type="title"/>
          </p:nvPr>
        </p:nvSpPr>
        <p:spPr>
          <a:xfrm>
            <a:off x="249381" y="143163"/>
            <a:ext cx="6275559" cy="1314443"/>
          </a:xfrm>
        </p:spPr>
        <p:txBody>
          <a:bodyPr>
            <a:normAutofit/>
          </a:bodyPr>
          <a:lstStyle/>
          <a:p>
            <a:r>
              <a:rPr lang="es-ES" dirty="0"/>
              <a:t>¿Qué es el Web Scraping?</a:t>
            </a:r>
          </a:p>
        </p:txBody>
      </p:sp>
      <p:cxnSp>
        <p:nvCxnSpPr>
          <p:cNvPr id="137" name="Straight Connector 136">
            <a:extLst>
              <a:ext uri="{FF2B5EF4-FFF2-40B4-BE49-F238E27FC236}">
                <a16:creationId xmlns:a16="http://schemas.microsoft.com/office/drawing/2014/main" id="{7DC0D673-1F99-4297-849B-F821ED3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3D066A3-5B5E-4E1B-8140-A3DEA3149F3E}"/>
              </a:ext>
            </a:extLst>
          </p:cNvPr>
          <p:cNvSpPr>
            <a:spLocks noGrp="1"/>
          </p:cNvSpPr>
          <p:nvPr>
            <p:ph idx="1"/>
          </p:nvPr>
        </p:nvSpPr>
        <p:spPr>
          <a:xfrm>
            <a:off x="323272" y="1366982"/>
            <a:ext cx="5772727" cy="5126181"/>
          </a:xfrm>
        </p:spPr>
        <p:txBody>
          <a:bodyPr>
            <a:normAutofit fontScale="92500"/>
          </a:bodyPr>
          <a:lstStyle/>
          <a:p>
            <a:pPr>
              <a:lnSpc>
                <a:spcPct val="110000"/>
              </a:lnSpc>
            </a:pPr>
            <a:r>
              <a:rPr lang="es-ES" sz="2400" dirty="0"/>
              <a:t>Es una técnica que se emplea para la obtención de datos de una o varias paginas web  por medio de un proceso de usar bots(CRAWLER) para extraer contenido y datos de un sitio web. el web scraping se enfoca más en la transformación de datos sin estructura en la web (como el formato HTML) en datos estructurados que pueden ser almacenados y analizados en una base de datos</a:t>
            </a:r>
          </a:p>
          <a:p>
            <a:pPr>
              <a:lnSpc>
                <a:spcPct val="110000"/>
              </a:lnSpc>
            </a:pPr>
            <a:r>
              <a:rPr lang="es-ES" sz="2400" dirty="0"/>
              <a:t>también se utiliza para fines ilegales como términos de uso de la web, competencia desleal, protección , propiedad intelectual</a:t>
            </a:r>
          </a:p>
          <a:p>
            <a:pPr marL="0" indent="0">
              <a:lnSpc>
                <a:spcPct val="110000"/>
              </a:lnSpc>
              <a:buNone/>
            </a:pPr>
            <a:endParaRPr lang="es-ES" sz="1400" dirty="0"/>
          </a:p>
        </p:txBody>
      </p:sp>
      <p:pic>
        <p:nvPicPr>
          <p:cNvPr id="1026" name="Picture 2" descr="Cómo quitar la pintura de la pared? Presupuesto, Coste">
            <a:extLst>
              <a:ext uri="{FF2B5EF4-FFF2-40B4-BE49-F238E27FC236}">
                <a16:creationId xmlns:a16="http://schemas.microsoft.com/office/drawing/2014/main" id="{FC9CD031-C1C9-47BE-870D-AFA31527C5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61" r="27290" b="2"/>
          <a:stretch/>
        </p:blipFill>
        <p:spPr bwMode="auto">
          <a:xfrm>
            <a:off x="6524941" y="980759"/>
            <a:ext cx="4810442" cy="4810442"/>
          </a:xfrm>
          <a:custGeom>
            <a:avLst/>
            <a:gdLst/>
            <a:ahLst/>
            <a:cxnLst/>
            <a:rect l="l" t="t" r="r" b="b"/>
            <a:pathLst>
              <a:path w="5610348" h="5610348">
                <a:moveTo>
                  <a:pt x="2805174" y="0"/>
                </a:moveTo>
                <a:cubicBezTo>
                  <a:pt x="4354429" y="0"/>
                  <a:pt x="5610348" y="1255919"/>
                  <a:pt x="5610348" y="2805174"/>
                </a:cubicBezTo>
                <a:cubicBezTo>
                  <a:pt x="5610348" y="4354429"/>
                  <a:pt x="4354429" y="5610348"/>
                  <a:pt x="2805174" y="5610348"/>
                </a:cubicBezTo>
                <a:cubicBezTo>
                  <a:pt x="1255919" y="5610348"/>
                  <a:pt x="0" y="4354429"/>
                  <a:pt x="0" y="2805174"/>
                </a:cubicBezTo>
                <a:cubicBezTo>
                  <a:pt x="0" y="1255919"/>
                  <a:pt x="1255919" y="0"/>
                  <a:pt x="280517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87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E5A3790-8993-4660-954C-BA65267E945C}"/>
              </a:ext>
            </a:extLst>
          </p:cNvPr>
          <p:cNvSpPr>
            <a:spLocks noGrp="1"/>
          </p:cNvSpPr>
          <p:nvPr>
            <p:ph idx="1"/>
          </p:nvPr>
        </p:nvSpPr>
        <p:spPr>
          <a:xfrm>
            <a:off x="489527" y="4078429"/>
            <a:ext cx="3943762" cy="3088460"/>
          </a:xfrm>
        </p:spPr>
        <p:txBody>
          <a:bodyPr>
            <a:normAutofit/>
          </a:bodyPr>
          <a:lstStyle/>
          <a:p>
            <a:pPr marL="0" indent="0">
              <a:buNone/>
            </a:pPr>
            <a:r>
              <a:rPr lang="es-ES" b="1" i="0" dirty="0">
                <a:effectLst/>
                <a:latin typeface="GothamBook"/>
              </a:rPr>
              <a:t>¿Qué librerías tenemos a nuestra disposición en diferentes lenguajes de programación ?</a:t>
            </a:r>
            <a:endParaRPr lang="es-ES" dirty="0"/>
          </a:p>
          <a:p>
            <a:pPr>
              <a:buFont typeface="Arial" panose="020B0604020202020204" pitchFamily="34" charset="0"/>
              <a:buChar char="•"/>
            </a:pPr>
            <a:r>
              <a:rPr lang="es-ES" b="0" i="0" dirty="0">
                <a:effectLst/>
                <a:latin typeface="GothamBook"/>
              </a:rPr>
              <a:t>Python: Scrapy, BeautilShop.</a:t>
            </a:r>
          </a:p>
          <a:p>
            <a:pPr>
              <a:buFont typeface="Arial" panose="020B0604020202020204" pitchFamily="34" charset="0"/>
              <a:buChar char="•"/>
            </a:pPr>
            <a:r>
              <a:rPr lang="es-ES" b="0" i="0" dirty="0">
                <a:effectLst/>
                <a:latin typeface="GothamBook"/>
              </a:rPr>
              <a:t>Javascript: Osmosis, Apify SDK.</a:t>
            </a:r>
          </a:p>
          <a:p>
            <a:pPr>
              <a:buFont typeface="Arial" panose="020B0604020202020204" pitchFamily="34" charset="0"/>
              <a:buChar char="•"/>
            </a:pPr>
            <a:r>
              <a:rPr lang="es-ES" b="0" i="0" dirty="0">
                <a:effectLst/>
                <a:latin typeface="GothamBook"/>
              </a:rPr>
              <a:t>Java: JSOUP, Jaunt, Nutch.</a:t>
            </a:r>
          </a:p>
          <a:p>
            <a:pPr marL="0" indent="0">
              <a:buNone/>
            </a:pPr>
            <a:endParaRPr lang="es-ES" dirty="0"/>
          </a:p>
        </p:txBody>
      </p:sp>
      <p:pic>
        <p:nvPicPr>
          <p:cNvPr id="2054" name="Picture 6" descr="Qué es el web scraping, para qué sirve y como suele utilizarse">
            <a:extLst>
              <a:ext uri="{FF2B5EF4-FFF2-40B4-BE49-F238E27FC236}">
                <a16:creationId xmlns:a16="http://schemas.microsoft.com/office/drawing/2014/main" id="{11F35D84-7AE4-4CA4-AE8D-F35B09968B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16" t="-1" r="17786" b="-1"/>
          <a:stretch/>
        </p:blipFill>
        <p:spPr bwMode="auto">
          <a:xfrm>
            <a:off x="6548582" y="10"/>
            <a:ext cx="5643417"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AFBDCC4-0D05-4BC3-A3CB-539A8E651AC3}"/>
              </a:ext>
            </a:extLst>
          </p:cNvPr>
          <p:cNvSpPr txBox="1"/>
          <p:nvPr/>
        </p:nvSpPr>
        <p:spPr>
          <a:xfrm>
            <a:off x="489527" y="564994"/>
            <a:ext cx="4632357" cy="3123932"/>
          </a:xfrm>
          <a:prstGeom prst="rect">
            <a:avLst/>
          </a:prstGeom>
          <a:noFill/>
        </p:spPr>
        <p:txBody>
          <a:bodyPr wrap="square" rtlCol="0">
            <a:spAutoFit/>
          </a:bodyPr>
          <a:lstStyle/>
          <a:p>
            <a:pPr>
              <a:spcAft>
                <a:spcPts val="600"/>
              </a:spcAft>
            </a:pPr>
            <a:r>
              <a:rPr lang="es-ES" sz="2400" b="1" dirty="0">
                <a:solidFill>
                  <a:srgbClr val="0C5394"/>
                </a:solidFill>
                <a:latin typeface="GothamBook"/>
              </a:rPr>
              <a:t>Que hace un crawler?</a:t>
            </a:r>
          </a:p>
          <a:p>
            <a:pPr>
              <a:spcAft>
                <a:spcPts val="600"/>
              </a:spcAft>
            </a:pPr>
            <a:r>
              <a:rPr lang="es-ES" sz="2400" b="0" i="0" dirty="0">
                <a:solidFill>
                  <a:srgbClr val="444444"/>
                </a:solidFill>
                <a:effectLst/>
                <a:latin typeface="Roboto Slab"/>
              </a:rPr>
              <a:t>Un crawler analiza la información de un sitio web. También se conocen como arañas (spyder) o bots. Accede a una URL y hace una petición, como la que hemos hecho nosotros</a:t>
            </a:r>
            <a:endParaRPr lang="es-ES" sz="2400" dirty="0"/>
          </a:p>
        </p:txBody>
      </p:sp>
    </p:spTree>
    <p:extLst>
      <p:ext uri="{BB962C8B-B14F-4D97-AF65-F5344CB8AC3E}">
        <p14:creationId xmlns:p14="http://schemas.microsoft.com/office/powerpoint/2010/main" val="407147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9174A14-DABB-47F0-B685-F361DC034F38}"/>
              </a:ext>
            </a:extLst>
          </p:cNvPr>
          <p:cNvSpPr>
            <a:spLocks noGrp="1"/>
          </p:cNvSpPr>
          <p:nvPr>
            <p:ph type="title"/>
          </p:nvPr>
        </p:nvSpPr>
        <p:spPr>
          <a:xfrm>
            <a:off x="914399" y="4290237"/>
            <a:ext cx="4491547" cy="1500962"/>
          </a:xfrm>
        </p:spPr>
        <p:txBody>
          <a:bodyPr vert="horz" lIns="91440" tIns="45720" rIns="91440" bIns="45720" rtlCol="0" anchor="b">
            <a:normAutofit/>
          </a:bodyPr>
          <a:lstStyle/>
          <a:p>
            <a:r>
              <a:rPr lang="en-US" kern="1200" dirty="0">
                <a:solidFill>
                  <a:schemeClr val="tx1"/>
                </a:solidFill>
                <a:latin typeface="+mj-lt"/>
                <a:ea typeface="+mj-ea"/>
                <a:cs typeface="+mj-cs"/>
              </a:rPr>
              <a:t>Cración de Facebook</a:t>
            </a:r>
          </a:p>
        </p:txBody>
      </p:sp>
      <p:pic>
        <p:nvPicPr>
          <p:cNvPr id="2050" name="Picture 2" descr="skynews-facebook-logo_4826956 - TEC">
            <a:extLst>
              <a:ext uri="{FF2B5EF4-FFF2-40B4-BE49-F238E27FC236}">
                <a16:creationId xmlns:a16="http://schemas.microsoft.com/office/drawing/2014/main" id="{E9A297EC-1D64-4D79-958E-63CE725EA18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
          <a:stretch/>
        </p:blipFill>
        <p:spPr bwMode="auto">
          <a:xfrm>
            <a:off x="912628" y="1187581"/>
            <a:ext cx="4491547" cy="2526445"/>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Connector 75">
            <a:extLst>
              <a:ext uri="{FF2B5EF4-FFF2-40B4-BE49-F238E27FC236}">
                <a16:creationId xmlns:a16="http://schemas.microsoft.com/office/drawing/2014/main" id="{9BDAFE29-04A0-463D-818A-CF92F3272E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770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68348AA4-17C3-458E-9D0D-127234D9720C}"/>
              </a:ext>
            </a:extLst>
          </p:cNvPr>
          <p:cNvSpPr txBox="1"/>
          <p:nvPr/>
        </p:nvSpPr>
        <p:spPr>
          <a:xfrm>
            <a:off x="6400800" y="1366284"/>
            <a:ext cx="4796346" cy="4416409"/>
          </a:xfrm>
          <a:prstGeom prst="rect">
            <a:avLst/>
          </a:prstGeom>
        </p:spPr>
        <p:txBody>
          <a:bodyPr vert="horz" lIns="91440" tIns="45720" rIns="91440" bIns="45720" rtlCol="0" anchor="t">
            <a:normAutofit/>
          </a:bodyPr>
          <a:lstStyle/>
          <a:p>
            <a:pPr>
              <a:lnSpc>
                <a:spcPct val="120000"/>
              </a:lnSpc>
              <a:spcAft>
                <a:spcPts val="600"/>
              </a:spcAft>
              <a:buSzPct val="87000"/>
            </a:pPr>
            <a:r>
              <a:rPr lang="en-US" b="0" i="0" dirty="0">
                <a:effectLst/>
              </a:rPr>
              <a:t>La </a:t>
            </a:r>
            <a:r>
              <a:rPr lang="en-US" b="0" i="0" dirty="0" err="1">
                <a:effectLst/>
              </a:rPr>
              <a:t>historia</a:t>
            </a:r>
            <a:r>
              <a:rPr lang="en-US" b="0" i="0" dirty="0">
                <a:effectLst/>
              </a:rPr>
              <a:t> de Facebook </a:t>
            </a:r>
            <a:r>
              <a:rPr lang="en-US" b="0" i="0" dirty="0" err="1">
                <a:effectLst/>
              </a:rPr>
              <a:t>comienza</a:t>
            </a:r>
            <a:r>
              <a:rPr lang="en-US" b="0" i="0" dirty="0">
                <a:effectLst/>
              </a:rPr>
              <a:t> </a:t>
            </a:r>
            <a:r>
              <a:rPr lang="en-US" b="0" i="0" dirty="0" err="1">
                <a:effectLst/>
              </a:rPr>
              <a:t>en</a:t>
            </a:r>
            <a:r>
              <a:rPr lang="en-US" b="0" i="0" dirty="0">
                <a:effectLst/>
              </a:rPr>
              <a:t> </a:t>
            </a:r>
            <a:r>
              <a:rPr lang="en-US" b="0" i="0" dirty="0" err="1">
                <a:effectLst/>
              </a:rPr>
              <a:t>octubre</a:t>
            </a:r>
            <a:r>
              <a:rPr lang="en-US" b="0" i="0" dirty="0">
                <a:effectLst/>
              </a:rPr>
              <a:t> de 2003, </a:t>
            </a:r>
            <a:r>
              <a:rPr lang="en-US" b="0" i="0" dirty="0" err="1">
                <a:effectLst/>
              </a:rPr>
              <a:t>cuando</a:t>
            </a:r>
            <a:r>
              <a:rPr lang="en-US" b="0" i="0" dirty="0">
                <a:effectLst/>
              </a:rPr>
              <a:t> a un </a:t>
            </a:r>
            <a:r>
              <a:rPr lang="en-US" b="0" i="0" dirty="0" err="1">
                <a:effectLst/>
              </a:rPr>
              <a:t>jovencísimo</a:t>
            </a:r>
            <a:r>
              <a:rPr lang="en-US" b="0" i="0" dirty="0">
                <a:effectLst/>
              </a:rPr>
              <a:t> </a:t>
            </a:r>
            <a:r>
              <a:rPr lang="en-US" b="1" i="0" u="none" strike="noStrike" dirty="0">
                <a:effectLst/>
                <a:hlinkClick r:id="rId3"/>
              </a:rPr>
              <a:t>Mark Zuckerberg</a:t>
            </a:r>
            <a:r>
              <a:rPr lang="en-US" b="0" i="0" dirty="0">
                <a:effectLst/>
              </a:rPr>
              <a:t> se le </a:t>
            </a:r>
            <a:r>
              <a:rPr lang="en-US" b="0" i="0" dirty="0" err="1">
                <a:effectLst/>
              </a:rPr>
              <a:t>ocurre</a:t>
            </a:r>
            <a:r>
              <a:rPr lang="en-US" b="0" i="0" dirty="0">
                <a:effectLst/>
              </a:rPr>
              <a:t> </a:t>
            </a:r>
            <a:r>
              <a:rPr lang="en-US" b="0" i="0" dirty="0" err="1">
                <a:effectLst/>
              </a:rPr>
              <a:t>crear</a:t>
            </a:r>
            <a:r>
              <a:rPr lang="en-US" b="0" i="0" dirty="0">
                <a:effectLst/>
              </a:rPr>
              <a:t> una web para </a:t>
            </a:r>
            <a:r>
              <a:rPr lang="en-US" b="0" i="0" dirty="0" err="1">
                <a:effectLst/>
              </a:rPr>
              <a:t>entretener</a:t>
            </a:r>
            <a:r>
              <a:rPr lang="en-US" b="0" i="0" dirty="0">
                <a:effectLst/>
              </a:rPr>
              <a:t> a sus </a:t>
            </a:r>
            <a:r>
              <a:rPr lang="en-US" b="0" i="0" dirty="0" err="1">
                <a:effectLst/>
              </a:rPr>
              <a:t>compañeros</a:t>
            </a:r>
            <a:r>
              <a:rPr lang="en-US" b="0" i="0" dirty="0">
                <a:effectLst/>
              </a:rPr>
              <a:t> de Harvard. El sitio se </a:t>
            </a:r>
            <a:r>
              <a:rPr lang="en-US" b="0" i="0" dirty="0" err="1">
                <a:effectLst/>
              </a:rPr>
              <a:t>llamaba</a:t>
            </a:r>
            <a:r>
              <a:rPr lang="en-US" b="0" i="0" dirty="0">
                <a:effectLst/>
              </a:rPr>
              <a:t> </a:t>
            </a:r>
            <a:r>
              <a:rPr lang="en-US" b="1" i="0" dirty="0" err="1">
                <a:effectLst/>
              </a:rPr>
              <a:t>Facemash</a:t>
            </a:r>
            <a:r>
              <a:rPr lang="en-US" b="0" i="0" dirty="0">
                <a:effectLst/>
              </a:rPr>
              <a:t> y </a:t>
            </a:r>
            <a:r>
              <a:rPr lang="en-US" b="0" i="0" dirty="0" err="1">
                <a:effectLst/>
              </a:rPr>
              <a:t>servía</a:t>
            </a:r>
            <a:r>
              <a:rPr lang="en-US" b="0" i="0" dirty="0">
                <a:effectLst/>
              </a:rPr>
              <a:t> para que los </a:t>
            </a:r>
            <a:r>
              <a:rPr lang="en-US" b="0" i="0" dirty="0" err="1">
                <a:effectLst/>
              </a:rPr>
              <a:t>estudiantes</a:t>
            </a:r>
            <a:r>
              <a:rPr lang="en-US" b="0" i="0" dirty="0">
                <a:effectLst/>
              </a:rPr>
              <a:t> </a:t>
            </a:r>
            <a:r>
              <a:rPr lang="en-US" b="0" i="0" dirty="0" err="1">
                <a:effectLst/>
              </a:rPr>
              <a:t>pudiesen</a:t>
            </a:r>
            <a:r>
              <a:rPr lang="en-US" b="0" i="0" dirty="0">
                <a:effectLst/>
              </a:rPr>
              <a:t> </a:t>
            </a:r>
            <a:r>
              <a:rPr lang="en-US" b="0" i="0" dirty="0" err="1">
                <a:effectLst/>
              </a:rPr>
              <a:t>juzgar</a:t>
            </a:r>
            <a:r>
              <a:rPr lang="en-US" b="0" i="0" dirty="0">
                <a:effectLst/>
              </a:rPr>
              <a:t> </a:t>
            </a:r>
            <a:r>
              <a:rPr lang="en-US" b="0" i="0" dirty="0" err="1">
                <a:effectLst/>
              </a:rPr>
              <a:t>el</a:t>
            </a:r>
            <a:r>
              <a:rPr lang="en-US" b="0" i="0" dirty="0">
                <a:effectLst/>
              </a:rPr>
              <a:t> </a:t>
            </a:r>
            <a:r>
              <a:rPr lang="en-US" b="0" i="0" dirty="0" err="1">
                <a:effectLst/>
              </a:rPr>
              <a:t>atractivo</a:t>
            </a:r>
            <a:r>
              <a:rPr lang="en-US" b="0" i="0" dirty="0">
                <a:effectLst/>
              </a:rPr>
              <a:t> de </a:t>
            </a:r>
            <a:r>
              <a:rPr lang="en-US" b="0" i="0" dirty="0" err="1">
                <a:effectLst/>
              </a:rPr>
              <a:t>otros</a:t>
            </a:r>
            <a:r>
              <a:rPr lang="en-US" b="0" i="0" dirty="0">
                <a:effectLst/>
              </a:rPr>
              <a:t> </a:t>
            </a:r>
            <a:r>
              <a:rPr lang="en-US" b="0" i="0" dirty="0" err="1">
                <a:effectLst/>
              </a:rPr>
              <a:t>estudiantes</a:t>
            </a:r>
            <a:r>
              <a:rPr lang="en-US" b="0" i="0" dirty="0">
                <a:effectLst/>
              </a:rPr>
              <a:t> y </a:t>
            </a:r>
            <a:r>
              <a:rPr lang="en-US" b="0" i="0" dirty="0" err="1">
                <a:effectLst/>
              </a:rPr>
              <a:t>hacer</a:t>
            </a:r>
            <a:r>
              <a:rPr lang="en-US" b="0" i="0" dirty="0">
                <a:effectLst/>
              </a:rPr>
              <a:t> rankings.</a:t>
            </a:r>
          </a:p>
          <a:p>
            <a:pPr>
              <a:lnSpc>
                <a:spcPct val="120000"/>
              </a:lnSpc>
              <a:spcAft>
                <a:spcPts val="600"/>
              </a:spcAft>
              <a:buSzPct val="87000"/>
            </a:pPr>
            <a:r>
              <a:rPr lang="en-US" b="0" i="0" dirty="0">
                <a:effectLst/>
              </a:rPr>
              <a:t>A los dos días </a:t>
            </a:r>
            <a:r>
              <a:rPr lang="en-US" b="0" i="0" dirty="0" err="1">
                <a:effectLst/>
              </a:rPr>
              <a:t>el</a:t>
            </a:r>
            <a:r>
              <a:rPr lang="en-US" b="0" i="0" dirty="0">
                <a:effectLst/>
              </a:rPr>
              <a:t> sitio </a:t>
            </a:r>
            <a:r>
              <a:rPr lang="en-US" b="0" i="0" dirty="0" err="1">
                <a:effectLst/>
              </a:rPr>
              <a:t>fue</a:t>
            </a:r>
            <a:r>
              <a:rPr lang="en-US" b="0" i="0" dirty="0">
                <a:effectLst/>
              </a:rPr>
              <a:t> </a:t>
            </a:r>
            <a:r>
              <a:rPr lang="en-US" b="0" i="0" dirty="0" err="1">
                <a:effectLst/>
              </a:rPr>
              <a:t>cerrado</a:t>
            </a:r>
            <a:r>
              <a:rPr lang="en-US" b="0" i="0" dirty="0">
                <a:effectLst/>
              </a:rPr>
              <a:t> por </a:t>
            </a:r>
            <a:r>
              <a:rPr lang="en-US" b="0" i="0" dirty="0" err="1">
                <a:effectLst/>
              </a:rPr>
              <a:t>utilizar</a:t>
            </a:r>
            <a:r>
              <a:rPr lang="en-US" b="0" i="0" dirty="0">
                <a:effectLst/>
              </a:rPr>
              <a:t> </a:t>
            </a:r>
            <a:r>
              <a:rPr lang="en-US" b="0" i="0" dirty="0" err="1">
                <a:effectLst/>
              </a:rPr>
              <a:t>fotos</a:t>
            </a:r>
            <a:r>
              <a:rPr lang="en-US" b="0" i="0" dirty="0">
                <a:effectLst/>
              </a:rPr>
              <a:t> sin </a:t>
            </a:r>
            <a:r>
              <a:rPr lang="en-US" b="0" i="0" dirty="0" err="1">
                <a:effectLst/>
              </a:rPr>
              <a:t>permiso</a:t>
            </a:r>
            <a:r>
              <a:rPr lang="en-US" b="0" i="0" dirty="0">
                <a:effectLst/>
              </a:rPr>
              <a:t>, </a:t>
            </a:r>
            <a:r>
              <a:rPr lang="en-US" b="0" i="0" dirty="0" err="1">
                <a:effectLst/>
              </a:rPr>
              <a:t>pero</a:t>
            </a:r>
            <a:r>
              <a:rPr lang="en-US" b="0" i="0" dirty="0">
                <a:effectLst/>
              </a:rPr>
              <a:t> </a:t>
            </a:r>
            <a:r>
              <a:rPr lang="en-US" b="0" i="0" dirty="0" err="1">
                <a:effectLst/>
              </a:rPr>
              <a:t>en</a:t>
            </a:r>
            <a:r>
              <a:rPr lang="en-US" b="0" i="0" dirty="0">
                <a:effectLst/>
              </a:rPr>
              <a:t> </a:t>
            </a:r>
            <a:r>
              <a:rPr lang="en-US" b="0" i="0" dirty="0" err="1">
                <a:effectLst/>
              </a:rPr>
              <a:t>este</a:t>
            </a:r>
            <a:r>
              <a:rPr lang="en-US" b="0" i="0" dirty="0">
                <a:effectLst/>
              </a:rPr>
              <a:t> </a:t>
            </a:r>
            <a:r>
              <a:rPr lang="en-US" b="0" i="0" dirty="0" err="1">
                <a:effectLst/>
              </a:rPr>
              <a:t>tiempo</a:t>
            </a:r>
            <a:r>
              <a:rPr lang="en-US" b="0" i="0" dirty="0">
                <a:effectLst/>
              </a:rPr>
              <a:t> </a:t>
            </a:r>
            <a:r>
              <a:rPr lang="en-US" b="0" i="0" dirty="0" err="1">
                <a:effectLst/>
              </a:rPr>
              <a:t>ya</a:t>
            </a:r>
            <a:r>
              <a:rPr lang="en-US" b="0" i="0" dirty="0">
                <a:effectLst/>
              </a:rPr>
              <a:t> </a:t>
            </a:r>
            <a:r>
              <a:rPr lang="en-US" b="0" i="0" dirty="0" err="1">
                <a:effectLst/>
              </a:rPr>
              <a:t>había</a:t>
            </a:r>
            <a:r>
              <a:rPr lang="en-US" b="0" i="0" dirty="0">
                <a:effectLst/>
              </a:rPr>
              <a:t> </a:t>
            </a:r>
            <a:r>
              <a:rPr lang="en-US" b="0" i="0" dirty="0" err="1">
                <a:effectLst/>
              </a:rPr>
              <a:t>alcanzado</a:t>
            </a:r>
            <a:r>
              <a:rPr lang="en-US" b="0" i="0" dirty="0">
                <a:effectLst/>
              </a:rPr>
              <a:t> </a:t>
            </a:r>
            <a:r>
              <a:rPr lang="en-US" b="0" i="0" dirty="0" err="1">
                <a:effectLst/>
              </a:rPr>
              <a:t>más</a:t>
            </a:r>
            <a:r>
              <a:rPr lang="en-US" b="0" i="0" dirty="0">
                <a:effectLst/>
              </a:rPr>
              <a:t> de </a:t>
            </a:r>
            <a:r>
              <a:rPr lang="en-US" b="1" i="0" dirty="0">
                <a:effectLst/>
              </a:rPr>
              <a:t>22.000 </a:t>
            </a:r>
            <a:r>
              <a:rPr lang="en-US" b="1" i="0" dirty="0" err="1">
                <a:effectLst/>
              </a:rPr>
              <a:t>visualizaciones</a:t>
            </a:r>
            <a:r>
              <a:rPr lang="en-US" b="1" i="0" dirty="0">
                <a:effectLst/>
              </a:rPr>
              <a:t> de </a:t>
            </a:r>
            <a:r>
              <a:rPr lang="en-US" b="1" i="0" dirty="0" err="1">
                <a:effectLst/>
              </a:rPr>
              <a:t>imágenes</a:t>
            </a:r>
            <a:r>
              <a:rPr lang="en-US" b="0" i="0" dirty="0">
                <a:effectLst/>
              </a:rPr>
              <a:t>.</a:t>
            </a:r>
          </a:p>
        </p:txBody>
      </p:sp>
    </p:spTree>
    <p:extLst>
      <p:ext uri="{BB962C8B-B14F-4D97-AF65-F5344CB8AC3E}">
        <p14:creationId xmlns:p14="http://schemas.microsoft.com/office/powerpoint/2010/main" val="2600920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98C3615-F720-470F-A717-7E7A98A314D3}"/>
              </a:ext>
            </a:extLst>
          </p:cNvPr>
          <p:cNvSpPr>
            <a:spLocks noGrp="1"/>
          </p:cNvSpPr>
          <p:nvPr>
            <p:ph type="title"/>
          </p:nvPr>
        </p:nvSpPr>
        <p:spPr>
          <a:xfrm>
            <a:off x="994854" y="4151126"/>
            <a:ext cx="4491547" cy="1500962"/>
          </a:xfrm>
        </p:spPr>
        <p:txBody>
          <a:bodyPr anchor="b">
            <a:normAutofit/>
          </a:bodyPr>
          <a:lstStyle/>
          <a:p>
            <a:r>
              <a:rPr lang="es-MX" dirty="0" err="1"/>
              <a:t>The</a:t>
            </a:r>
            <a:r>
              <a:rPr lang="es-MX" dirty="0"/>
              <a:t> Facebook</a:t>
            </a:r>
          </a:p>
        </p:txBody>
      </p:sp>
      <p:pic>
        <p:nvPicPr>
          <p:cNvPr id="3074" name="Picture 2">
            <a:extLst>
              <a:ext uri="{FF2B5EF4-FFF2-40B4-BE49-F238E27FC236}">
                <a16:creationId xmlns:a16="http://schemas.microsoft.com/office/drawing/2014/main" id="{CCE7F8BA-4AC3-446E-B947-08706C7050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2628" y="951750"/>
            <a:ext cx="4491547" cy="2998107"/>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9BDAFE29-04A0-463D-818A-CF92F3272E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770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87DB259-2E08-4740-9F95-CDEA005ED4AE}"/>
              </a:ext>
            </a:extLst>
          </p:cNvPr>
          <p:cNvSpPr>
            <a:spLocks noGrp="1"/>
          </p:cNvSpPr>
          <p:nvPr>
            <p:ph idx="1"/>
          </p:nvPr>
        </p:nvSpPr>
        <p:spPr>
          <a:xfrm>
            <a:off x="6400800" y="1031002"/>
            <a:ext cx="4796346" cy="4751692"/>
          </a:xfrm>
        </p:spPr>
        <p:txBody>
          <a:bodyPr anchor="t">
            <a:normAutofit/>
          </a:bodyPr>
          <a:lstStyle/>
          <a:p>
            <a:pPr>
              <a:lnSpc>
                <a:spcPct val="110000"/>
              </a:lnSpc>
            </a:pPr>
            <a:r>
              <a:rPr lang="es-MX" sz="1400" b="0" i="0" dirty="0">
                <a:effectLst/>
                <a:latin typeface="Arial" panose="020B0604020202020204" pitchFamily="34" charset="0"/>
                <a:cs typeface="Arial" panose="020B0604020202020204" pitchFamily="34" charset="0"/>
              </a:rPr>
              <a:t>Este éxito llevó a Zuckerberg a crear una nueva red social con sus compañeros </a:t>
            </a:r>
            <a:r>
              <a:rPr lang="es-MX" sz="1400" b="1" i="0" dirty="0">
                <a:effectLst/>
                <a:latin typeface="Arial" panose="020B0604020202020204" pitchFamily="34" charset="0"/>
                <a:cs typeface="Arial" panose="020B0604020202020204" pitchFamily="34" charset="0"/>
              </a:rPr>
              <a:t>Eduardo Saverin, Dustin Moskovitz y Chris Hughes</a:t>
            </a:r>
            <a:r>
              <a:rPr lang="es-MX" sz="1400" b="0" i="0" dirty="0">
                <a:effectLst/>
                <a:latin typeface="Arial" panose="020B0604020202020204" pitchFamily="34" charset="0"/>
                <a:cs typeface="Arial" panose="020B0604020202020204" pitchFamily="34" charset="0"/>
              </a:rPr>
              <a:t> el 4 de febrero de 2004.</a:t>
            </a:r>
          </a:p>
          <a:p>
            <a:pPr marL="0" indent="0">
              <a:lnSpc>
                <a:spcPct val="110000"/>
              </a:lnSpc>
              <a:buNone/>
            </a:pPr>
            <a:r>
              <a:rPr lang="es-MX" sz="1400" b="0" i="0" dirty="0">
                <a:effectLst/>
                <a:latin typeface="Arial" panose="020B0604020202020204" pitchFamily="34" charset="0"/>
                <a:cs typeface="Arial" panose="020B0604020202020204" pitchFamily="34" charset="0"/>
              </a:rPr>
              <a:t>La plataforma se llamaba ‘</a:t>
            </a:r>
            <a:r>
              <a:rPr lang="es-MX" sz="1400" b="1" i="0" dirty="0" err="1">
                <a:effectLst/>
                <a:latin typeface="Arial" panose="020B0604020202020204" pitchFamily="34" charset="0"/>
                <a:cs typeface="Arial" panose="020B0604020202020204" pitchFamily="34" charset="0"/>
              </a:rPr>
              <a:t>The</a:t>
            </a:r>
            <a:r>
              <a:rPr lang="es-MX" sz="1400" b="1" i="0" dirty="0">
                <a:effectLst/>
                <a:latin typeface="Arial" panose="020B0604020202020204" pitchFamily="34" charset="0"/>
                <a:cs typeface="Arial" panose="020B0604020202020204" pitchFamily="34" charset="0"/>
              </a:rPr>
              <a:t> Facebook’</a:t>
            </a:r>
            <a:r>
              <a:rPr lang="es-MX" sz="1400" b="0" i="0" dirty="0">
                <a:effectLst/>
                <a:latin typeface="Arial" panose="020B0604020202020204" pitchFamily="34" charset="0"/>
                <a:cs typeface="Arial" panose="020B0604020202020204" pitchFamily="34" charset="0"/>
              </a:rPr>
              <a:t> y estaba solo disponible para las personas con una dirección de correo electrónico de Harvard. Constaba un perfil donde los usuarios</a:t>
            </a:r>
            <a:r>
              <a:rPr lang="es-MX" sz="1400" b="1" i="0" dirty="0">
                <a:effectLst/>
                <a:latin typeface="Arial" panose="020B0604020202020204" pitchFamily="34" charset="0"/>
                <a:cs typeface="Arial" panose="020B0604020202020204" pitchFamily="34" charset="0"/>
              </a:rPr>
              <a:t> podían conectarse con otras personas</a:t>
            </a:r>
            <a:r>
              <a:rPr lang="es-MX" sz="1400" b="0" i="0" dirty="0">
                <a:effectLst/>
                <a:latin typeface="Arial" panose="020B0604020202020204" pitchFamily="34" charset="0"/>
                <a:cs typeface="Arial" panose="020B0604020202020204" pitchFamily="34" charset="0"/>
              </a:rPr>
              <a:t>, compartir intereses e incluir información personal como sus horarios de clase y clubes a los que pertenecían.</a:t>
            </a:r>
          </a:p>
          <a:p>
            <a:pPr marL="0" indent="0">
              <a:lnSpc>
                <a:spcPct val="110000"/>
              </a:lnSpc>
              <a:buNone/>
            </a:pPr>
            <a:r>
              <a:rPr lang="es-MX" sz="1400" b="0" i="0" dirty="0">
                <a:effectLst/>
                <a:latin typeface="Arial" panose="020B0604020202020204" pitchFamily="34" charset="0"/>
                <a:cs typeface="Arial" panose="020B0604020202020204" pitchFamily="34" charset="0"/>
              </a:rPr>
              <a:t>Al mes de vida, el</a:t>
            </a:r>
            <a:r>
              <a:rPr lang="es-MX" sz="1400" b="1" i="0" dirty="0">
                <a:effectLst/>
                <a:latin typeface="Arial" panose="020B0604020202020204" pitchFamily="34" charset="0"/>
                <a:cs typeface="Arial" panose="020B0604020202020204" pitchFamily="34" charset="0"/>
              </a:rPr>
              <a:t> 50% de los estudiantes</a:t>
            </a:r>
            <a:r>
              <a:rPr lang="es-MX" sz="1400" b="0" i="0" dirty="0">
                <a:effectLst/>
                <a:latin typeface="Arial" panose="020B0604020202020204" pitchFamily="34" charset="0"/>
                <a:cs typeface="Arial" panose="020B0604020202020204" pitchFamily="34" charset="0"/>
              </a:rPr>
              <a:t> de Harvard ya estaban inscritos. En ese tiempo, ‘</a:t>
            </a:r>
            <a:r>
              <a:rPr lang="es-MX" sz="1400" b="0" i="0" dirty="0" err="1">
                <a:effectLst/>
                <a:latin typeface="Arial" panose="020B0604020202020204" pitchFamily="34" charset="0"/>
                <a:cs typeface="Arial" panose="020B0604020202020204" pitchFamily="34" charset="0"/>
              </a:rPr>
              <a:t>The</a:t>
            </a:r>
            <a:r>
              <a:rPr lang="es-MX" sz="1400" b="0" i="0" dirty="0">
                <a:effectLst/>
                <a:latin typeface="Arial" panose="020B0604020202020204" pitchFamily="34" charset="0"/>
                <a:cs typeface="Arial" panose="020B0604020202020204" pitchFamily="34" charset="0"/>
              </a:rPr>
              <a:t> Facebook’ se empieza a habilitar a otras Universidades como Yale, Columbia y Stanford.</a:t>
            </a:r>
          </a:p>
          <a:p>
            <a:pPr marL="0" indent="0">
              <a:lnSpc>
                <a:spcPct val="110000"/>
              </a:lnSpc>
              <a:buNone/>
            </a:pPr>
            <a:r>
              <a:rPr lang="es-MX" sz="1400" b="0" i="0" dirty="0">
                <a:effectLst/>
                <a:latin typeface="Arial" panose="020B0604020202020204" pitchFamily="34" charset="0"/>
                <a:cs typeface="Arial" panose="020B0604020202020204" pitchFamily="34" charset="0"/>
              </a:rPr>
              <a:t>El interés fue creciendo de forma considerable y hacia finales de 2004 la red social está abierta </a:t>
            </a:r>
            <a:r>
              <a:rPr lang="es-MX" sz="1400" b="1" i="0" dirty="0">
                <a:effectLst/>
                <a:latin typeface="Arial" panose="020B0604020202020204" pitchFamily="34" charset="0"/>
                <a:cs typeface="Arial" panose="020B0604020202020204" pitchFamily="34" charset="0"/>
              </a:rPr>
              <a:t>a casi todas las universidades de EEUU y Canadá</a:t>
            </a:r>
            <a:r>
              <a:rPr lang="es-MX" sz="1400" b="0" i="0" dirty="0">
                <a:effectLst/>
                <a:latin typeface="Arial" panose="020B0604020202020204" pitchFamily="34" charset="0"/>
                <a:cs typeface="Arial" panose="020B0604020202020204" pitchFamily="34" charset="0"/>
              </a:rPr>
              <a:t> con alrededor de un millón de usuarios.</a:t>
            </a:r>
          </a:p>
          <a:p>
            <a:pPr>
              <a:lnSpc>
                <a:spcPct val="110000"/>
              </a:lnSpc>
            </a:pPr>
            <a:endParaRPr lang="es-MX" sz="1300" dirty="0"/>
          </a:p>
        </p:txBody>
      </p:sp>
    </p:spTree>
    <p:extLst>
      <p:ext uri="{BB962C8B-B14F-4D97-AF65-F5344CB8AC3E}">
        <p14:creationId xmlns:p14="http://schemas.microsoft.com/office/powerpoint/2010/main" val="942876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21FAE18-8C9E-4E86-807F-0D25FB1EA202}"/>
              </a:ext>
            </a:extLst>
          </p:cNvPr>
          <p:cNvSpPr>
            <a:spLocks noGrp="1"/>
          </p:cNvSpPr>
          <p:nvPr>
            <p:ph type="title"/>
          </p:nvPr>
        </p:nvSpPr>
        <p:spPr>
          <a:xfrm>
            <a:off x="914399" y="4290237"/>
            <a:ext cx="4491547" cy="1500962"/>
          </a:xfrm>
        </p:spPr>
        <p:txBody>
          <a:bodyPr anchor="b">
            <a:normAutofit/>
          </a:bodyPr>
          <a:lstStyle/>
          <a:p>
            <a:pPr>
              <a:lnSpc>
                <a:spcPct val="90000"/>
              </a:lnSpc>
            </a:pPr>
            <a:r>
              <a:rPr lang="es-MX" sz="3400"/>
              <a:t>Facebook oficializa su nombre y se abre al mundo</a:t>
            </a:r>
          </a:p>
        </p:txBody>
      </p:sp>
      <p:pic>
        <p:nvPicPr>
          <p:cNvPr id="4098" name="Picture 2">
            <a:extLst>
              <a:ext uri="{FF2B5EF4-FFF2-40B4-BE49-F238E27FC236}">
                <a16:creationId xmlns:a16="http://schemas.microsoft.com/office/drawing/2014/main" id="{A9FF9BEB-8461-4F0D-B2AD-9A9A1E6540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2628" y="979822"/>
            <a:ext cx="4491547" cy="2941963"/>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9BDAFE29-04A0-463D-818A-CF92F3272E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770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EA7ED7A-0DD8-444F-A56B-B99821F9570E}"/>
              </a:ext>
            </a:extLst>
          </p:cNvPr>
          <p:cNvSpPr>
            <a:spLocks noGrp="1"/>
          </p:cNvSpPr>
          <p:nvPr>
            <p:ph idx="1"/>
          </p:nvPr>
        </p:nvSpPr>
        <p:spPr>
          <a:xfrm>
            <a:off x="6400800" y="1366284"/>
            <a:ext cx="4796346" cy="4416409"/>
          </a:xfrm>
        </p:spPr>
        <p:txBody>
          <a:bodyPr anchor="t">
            <a:normAutofit/>
          </a:bodyPr>
          <a:lstStyle/>
          <a:p>
            <a:pPr>
              <a:lnSpc>
                <a:spcPct val="110000"/>
              </a:lnSpc>
            </a:pPr>
            <a:r>
              <a:rPr lang="es-MX" sz="1700" b="0" i="0" dirty="0">
                <a:effectLst/>
                <a:latin typeface="Open Sans" panose="020B0606030504020204" pitchFamily="34" charset="0"/>
              </a:rPr>
              <a:t>El 2005 es un año clave en la historia de Facebook. En primer lugar, la red social pierde la “</a:t>
            </a:r>
            <a:r>
              <a:rPr lang="es-MX" sz="1700" b="0" i="0" dirty="0" err="1">
                <a:effectLst/>
                <a:latin typeface="Open Sans" panose="020B0606030504020204" pitchFamily="34" charset="0"/>
              </a:rPr>
              <a:t>The</a:t>
            </a:r>
            <a:r>
              <a:rPr lang="es-MX" sz="1700" b="0" i="0" dirty="0">
                <a:effectLst/>
                <a:latin typeface="Open Sans" panose="020B0606030504020204" pitchFamily="34" charset="0"/>
              </a:rPr>
              <a:t>” y </a:t>
            </a:r>
            <a:r>
              <a:rPr lang="es-MX" sz="1700" b="1" i="0" dirty="0">
                <a:effectLst/>
                <a:latin typeface="Open Sans" panose="020B0606030504020204" pitchFamily="34" charset="0"/>
              </a:rPr>
              <a:t>se convierte oficialmente en Facebook</a:t>
            </a:r>
            <a:r>
              <a:rPr lang="es-MX" sz="1700" b="0" i="0" dirty="0">
                <a:effectLst/>
                <a:latin typeface="Open Sans" panose="020B0606030504020204" pitchFamily="34" charset="0"/>
              </a:rPr>
              <a:t> y ya permite etiquetar a las personas en las fotos.</a:t>
            </a:r>
          </a:p>
          <a:p>
            <a:pPr marL="0" indent="0">
              <a:lnSpc>
                <a:spcPct val="110000"/>
              </a:lnSpc>
              <a:buNone/>
            </a:pPr>
            <a:r>
              <a:rPr lang="es-MX" sz="1700" b="0" i="0" dirty="0">
                <a:effectLst/>
                <a:latin typeface="Open Sans" panose="020B0606030504020204" pitchFamily="34" charset="0"/>
              </a:rPr>
              <a:t>En segundo lugar, Facebook se abre a más usuarios y permite a estudiantes de secundaria y universidades de otros países (México, Reino Unido, Irlanda, Australia, Nueva Zelanda, etcétera) acceder a la red social.</a:t>
            </a:r>
          </a:p>
          <a:p>
            <a:pPr marL="0" indent="0">
              <a:lnSpc>
                <a:spcPct val="110000"/>
              </a:lnSpc>
              <a:buNone/>
            </a:pPr>
            <a:r>
              <a:rPr lang="es-MX" sz="1700" b="0" i="0" dirty="0">
                <a:effectLst/>
                <a:latin typeface="Open Sans" panose="020B0606030504020204" pitchFamily="34" charset="0"/>
              </a:rPr>
              <a:t>A final de año, Facebook ya contaba con alrededor de </a:t>
            </a:r>
            <a:r>
              <a:rPr lang="es-MX" sz="1700" b="1" i="0" dirty="0">
                <a:effectLst/>
                <a:latin typeface="Open Sans" panose="020B0606030504020204" pitchFamily="34" charset="0"/>
              </a:rPr>
              <a:t>6 millones de usuarios activos</a:t>
            </a:r>
            <a:r>
              <a:rPr lang="es-MX" sz="1700" b="0" i="0" dirty="0">
                <a:effectLst/>
                <a:latin typeface="Open Sans" panose="020B0606030504020204" pitchFamily="34" charset="0"/>
              </a:rPr>
              <a:t> mensuales.</a:t>
            </a:r>
          </a:p>
          <a:p>
            <a:pPr>
              <a:lnSpc>
                <a:spcPct val="110000"/>
              </a:lnSpc>
            </a:pPr>
            <a:endParaRPr lang="es-MX" sz="1700" dirty="0"/>
          </a:p>
        </p:txBody>
      </p:sp>
    </p:spTree>
    <p:extLst>
      <p:ext uri="{BB962C8B-B14F-4D97-AF65-F5344CB8AC3E}">
        <p14:creationId xmlns:p14="http://schemas.microsoft.com/office/powerpoint/2010/main" val="4236369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180E3-3059-4F10-ACD5-C09F7D51EA88}"/>
              </a:ext>
            </a:extLst>
          </p:cNvPr>
          <p:cNvSpPr>
            <a:spLocks noGrp="1"/>
          </p:cNvSpPr>
          <p:nvPr>
            <p:ph type="title"/>
          </p:nvPr>
        </p:nvSpPr>
        <p:spPr/>
        <p:txBody>
          <a:bodyPr>
            <a:normAutofit fontScale="90000"/>
          </a:bodyPr>
          <a:lstStyle/>
          <a:p>
            <a:r>
              <a:rPr lang="es-MX" dirty="0"/>
              <a:t>Historia de Facebook: 2009, el año en que se convierte en la plataforma más popular del mundo</a:t>
            </a:r>
          </a:p>
        </p:txBody>
      </p:sp>
      <p:sp>
        <p:nvSpPr>
          <p:cNvPr id="3" name="Marcador de contenido 2">
            <a:extLst>
              <a:ext uri="{FF2B5EF4-FFF2-40B4-BE49-F238E27FC236}">
                <a16:creationId xmlns:a16="http://schemas.microsoft.com/office/drawing/2014/main" id="{249C97FA-5009-492E-B677-937DB0B7A8CF}"/>
              </a:ext>
            </a:extLst>
          </p:cNvPr>
          <p:cNvSpPr>
            <a:spLocks noGrp="1"/>
          </p:cNvSpPr>
          <p:nvPr>
            <p:ph idx="1"/>
          </p:nvPr>
        </p:nvSpPr>
        <p:spPr/>
        <p:txBody>
          <a:bodyPr/>
          <a:lstStyle/>
          <a:p>
            <a:r>
              <a:rPr lang="es-MX" dirty="0"/>
              <a:t>5 años después de su nacimiento, el 9 de febrero de 2009 Facebook activa el icónico botón “me gusta”. Aunque ese año pasará a la historia de Facebook como el año en que la red social se convierte en la plataforma más popular del mundo, con 350 millones de usuarios registrados y 132 millones de usuarios únicos mensuales.</a:t>
            </a:r>
          </a:p>
        </p:txBody>
      </p:sp>
    </p:spTree>
    <p:extLst>
      <p:ext uri="{BB962C8B-B14F-4D97-AF65-F5344CB8AC3E}">
        <p14:creationId xmlns:p14="http://schemas.microsoft.com/office/powerpoint/2010/main" val="716553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e olvidado mi contraseña para iniciar sesión en Facebook, ¿qué hago? |  Tecnología - ComputerHoy.com">
            <a:extLst>
              <a:ext uri="{FF2B5EF4-FFF2-40B4-BE49-F238E27FC236}">
                <a16:creationId xmlns:a16="http://schemas.microsoft.com/office/drawing/2014/main" id="{B0B22A98-F4C7-471D-9D43-DCCE249609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490" r="8066" b="1"/>
          <a:stretch/>
        </p:blipFill>
        <p:spPr bwMode="auto">
          <a:xfrm>
            <a:off x="1" y="1"/>
            <a:ext cx="12192000" cy="685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85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387DB7-A856-44C9-B4D3-38636155DC1F}"/>
              </a:ext>
            </a:extLst>
          </p:cNvPr>
          <p:cNvSpPr>
            <a:spLocks noGrp="1"/>
          </p:cNvSpPr>
          <p:nvPr>
            <p:ph type="title"/>
          </p:nvPr>
        </p:nvSpPr>
        <p:spPr/>
        <p:txBody>
          <a:bodyPr/>
          <a:lstStyle/>
          <a:p>
            <a:r>
              <a:rPr lang="es-MX" dirty="0"/>
              <a:t>7 tecnologías de software que sostienen a </a:t>
            </a:r>
            <a:r>
              <a:rPr lang="es-MX" dirty="0" err="1"/>
              <a:t>facebook</a:t>
            </a:r>
            <a:endParaRPr lang="es-MX" dirty="0"/>
          </a:p>
        </p:txBody>
      </p:sp>
      <p:sp>
        <p:nvSpPr>
          <p:cNvPr id="3" name="Marcador de contenido 2">
            <a:extLst>
              <a:ext uri="{FF2B5EF4-FFF2-40B4-BE49-F238E27FC236}">
                <a16:creationId xmlns:a16="http://schemas.microsoft.com/office/drawing/2014/main" id="{E1654D34-79BD-48E7-9C2B-5F228F2A7305}"/>
              </a:ext>
            </a:extLst>
          </p:cNvPr>
          <p:cNvSpPr>
            <a:spLocks noGrp="1"/>
          </p:cNvSpPr>
          <p:nvPr>
            <p:ph idx="1"/>
          </p:nvPr>
        </p:nvSpPr>
        <p:spPr/>
        <p:txBody>
          <a:bodyPr>
            <a:normAutofit fontScale="92500" lnSpcReduction="10000"/>
          </a:bodyPr>
          <a:lstStyle/>
          <a:p>
            <a:r>
              <a:rPr lang="es-MX" b="0" i="0" dirty="0">
                <a:solidFill>
                  <a:srgbClr val="111111"/>
                </a:solidFill>
                <a:effectLst/>
                <a:latin typeface="georgia" panose="02040502050405020303" pitchFamily="18" charset="0"/>
              </a:rPr>
              <a:t>1. [Linux](</a:t>
            </a:r>
            <a:r>
              <a:rPr lang="es-MX" b="0" i="0" dirty="0">
                <a:solidFill>
                  <a:srgbClr val="111111"/>
                </a:solidFill>
                <a:effectLst/>
                <a:latin typeface="georgia" panose="02040502050405020303" pitchFamily="18" charset="0"/>
                <a:hlinkClick r:id="rId2"/>
              </a:rPr>
              <a:t>http://bitelia.com/tag/linux</a:t>
            </a:r>
            <a:r>
              <a:rPr lang="es-MX" b="0" i="0" dirty="0">
                <a:solidFill>
                  <a:srgbClr val="111111"/>
                </a:solidFill>
                <a:effectLst/>
                <a:latin typeface="georgia" panose="02040502050405020303" pitchFamily="18" charset="0"/>
              </a:rPr>
              <a:t>)</a:t>
            </a:r>
          </a:p>
          <a:p>
            <a:r>
              <a:rPr lang="es-MX" b="0" i="0" dirty="0">
                <a:solidFill>
                  <a:srgbClr val="111111"/>
                </a:solidFill>
                <a:effectLst/>
                <a:latin typeface="georgia" panose="02040502050405020303" pitchFamily="18" charset="0"/>
              </a:rPr>
              <a:t>2. [</a:t>
            </a:r>
            <a:r>
              <a:rPr lang="es-MX" b="0" i="0" dirty="0" err="1">
                <a:solidFill>
                  <a:srgbClr val="111111"/>
                </a:solidFill>
                <a:effectLst/>
                <a:latin typeface="georgia" panose="02040502050405020303" pitchFamily="18" charset="0"/>
              </a:rPr>
              <a:t>Cassandra</a:t>
            </a:r>
            <a:r>
              <a:rPr lang="es-MX" b="0" i="0" dirty="0">
                <a:solidFill>
                  <a:srgbClr val="111111"/>
                </a:solidFill>
                <a:effectLst/>
                <a:latin typeface="georgia" panose="02040502050405020303" pitchFamily="18" charset="0"/>
              </a:rPr>
              <a:t>](</a:t>
            </a:r>
            <a:r>
              <a:rPr lang="es-MX" b="0" i="0" dirty="0">
                <a:solidFill>
                  <a:srgbClr val="111111"/>
                </a:solidFill>
                <a:effectLst/>
                <a:latin typeface="georgia" panose="02040502050405020303" pitchFamily="18" charset="0"/>
                <a:hlinkClick r:id="rId3"/>
              </a:rPr>
              <a:t>http://cassandra.apache.org/</a:t>
            </a:r>
            <a:r>
              <a:rPr lang="es-MX" b="0" i="0" dirty="0">
                <a:solidFill>
                  <a:srgbClr val="111111"/>
                </a:solidFill>
                <a:effectLst/>
                <a:latin typeface="georgia" panose="02040502050405020303" pitchFamily="18" charset="0"/>
              </a:rPr>
              <a:t>)</a:t>
            </a:r>
            <a:endParaRPr lang="es-MX" dirty="0">
              <a:solidFill>
                <a:srgbClr val="111111"/>
              </a:solidFill>
              <a:latin typeface="georgia" panose="02040502050405020303" pitchFamily="18" charset="0"/>
            </a:endParaRPr>
          </a:p>
          <a:p>
            <a:r>
              <a:rPr lang="es-MX" b="0" i="0" dirty="0">
                <a:solidFill>
                  <a:srgbClr val="111111"/>
                </a:solidFill>
                <a:effectLst/>
                <a:latin typeface="georgia" panose="02040502050405020303" pitchFamily="18" charset="0"/>
              </a:rPr>
              <a:t>3. [</a:t>
            </a:r>
            <a:r>
              <a:rPr lang="es-MX" b="0" i="0" dirty="0" err="1">
                <a:solidFill>
                  <a:srgbClr val="111111"/>
                </a:solidFill>
                <a:effectLst/>
                <a:latin typeface="georgia" panose="02040502050405020303" pitchFamily="18" charset="0"/>
              </a:rPr>
              <a:t>Hive</a:t>
            </a:r>
            <a:r>
              <a:rPr lang="es-MX" b="0" i="0" dirty="0">
                <a:solidFill>
                  <a:srgbClr val="111111"/>
                </a:solidFill>
                <a:effectLst/>
                <a:latin typeface="georgia" panose="02040502050405020303" pitchFamily="18" charset="0"/>
              </a:rPr>
              <a:t>] (hive.apache.org)</a:t>
            </a:r>
          </a:p>
          <a:p>
            <a:r>
              <a:rPr lang="es-MX" b="0" i="0" dirty="0">
                <a:solidFill>
                  <a:srgbClr val="111111"/>
                </a:solidFill>
                <a:effectLst/>
                <a:latin typeface="georgia" panose="02040502050405020303" pitchFamily="18" charset="0"/>
              </a:rPr>
              <a:t>4. [</a:t>
            </a:r>
            <a:r>
              <a:rPr lang="es-MX" b="0" i="0" dirty="0" err="1">
                <a:solidFill>
                  <a:srgbClr val="111111"/>
                </a:solidFill>
                <a:effectLst/>
                <a:latin typeface="georgia" panose="02040502050405020303" pitchFamily="18" charset="0"/>
              </a:rPr>
              <a:t>Thrift</a:t>
            </a:r>
            <a:r>
              <a:rPr lang="es-MX" b="0" i="0" dirty="0">
                <a:solidFill>
                  <a:srgbClr val="111111"/>
                </a:solidFill>
                <a:effectLst/>
                <a:latin typeface="georgia" panose="02040502050405020303" pitchFamily="18" charset="0"/>
              </a:rPr>
              <a:t>](</a:t>
            </a:r>
            <a:r>
              <a:rPr lang="es-MX" b="0" i="0" dirty="0">
                <a:solidFill>
                  <a:srgbClr val="111111"/>
                </a:solidFill>
                <a:effectLst/>
                <a:latin typeface="georgia" panose="02040502050405020303" pitchFamily="18" charset="0"/>
                <a:hlinkClick r:id="rId4"/>
              </a:rPr>
              <a:t>http://incubator.apache.org/thrift/</a:t>
            </a:r>
            <a:r>
              <a:rPr lang="es-MX" b="0" i="0" dirty="0">
                <a:solidFill>
                  <a:srgbClr val="111111"/>
                </a:solidFill>
                <a:effectLst/>
                <a:latin typeface="georgia" panose="02040502050405020303" pitchFamily="18" charset="0"/>
              </a:rPr>
              <a:t>)</a:t>
            </a:r>
            <a:endParaRPr lang="es-MX" dirty="0">
              <a:solidFill>
                <a:srgbClr val="111111"/>
              </a:solidFill>
              <a:latin typeface="georgia" panose="02040502050405020303" pitchFamily="18" charset="0"/>
            </a:endParaRPr>
          </a:p>
          <a:p>
            <a:r>
              <a:rPr lang="es-MX" b="0" i="0" dirty="0">
                <a:solidFill>
                  <a:srgbClr val="111111"/>
                </a:solidFill>
                <a:effectLst/>
                <a:latin typeface="georgia" panose="02040502050405020303" pitchFamily="18" charset="0"/>
              </a:rPr>
              <a:t>5. [Scribe](</a:t>
            </a:r>
            <a:r>
              <a:rPr lang="es-MX" b="0" i="0" dirty="0">
                <a:solidFill>
                  <a:srgbClr val="111111"/>
                </a:solidFill>
                <a:effectLst/>
                <a:latin typeface="georgia" panose="02040502050405020303" pitchFamily="18" charset="0"/>
                <a:hlinkClick r:id="rId5"/>
              </a:rPr>
              <a:t>https://github.com/facebook/scribe/</a:t>
            </a:r>
            <a:r>
              <a:rPr lang="es-MX" b="0" i="0" dirty="0">
                <a:solidFill>
                  <a:srgbClr val="111111"/>
                </a:solidFill>
                <a:effectLst/>
                <a:latin typeface="georgia" panose="02040502050405020303" pitchFamily="18" charset="0"/>
              </a:rPr>
              <a:t>)</a:t>
            </a:r>
          </a:p>
          <a:p>
            <a:r>
              <a:rPr lang="da-DK" b="0" i="0" dirty="0">
                <a:solidFill>
                  <a:srgbClr val="111111"/>
                </a:solidFill>
                <a:effectLst/>
                <a:latin typeface="georgia" panose="02040502050405020303" pitchFamily="18" charset="0"/>
              </a:rPr>
              <a:t> 6. [HipHop for PHP](</a:t>
            </a:r>
            <a:r>
              <a:rPr lang="da-DK" b="0" i="0" dirty="0">
                <a:solidFill>
                  <a:srgbClr val="111111"/>
                </a:solidFill>
                <a:effectLst/>
                <a:latin typeface="georgia" panose="02040502050405020303" pitchFamily="18" charset="0"/>
                <a:hlinkClick r:id="rId6"/>
              </a:rPr>
              <a:t>https://github.com/facebook/hiphop-php/wiki/</a:t>
            </a:r>
            <a:r>
              <a:rPr lang="da-DK" b="0" i="0" dirty="0">
                <a:solidFill>
                  <a:srgbClr val="111111"/>
                </a:solidFill>
                <a:effectLst/>
                <a:latin typeface="georgia" panose="02040502050405020303" pitchFamily="18" charset="0"/>
              </a:rPr>
              <a:t>)</a:t>
            </a:r>
            <a:endParaRPr lang="es-MX" dirty="0">
              <a:solidFill>
                <a:srgbClr val="111111"/>
              </a:solidFill>
              <a:latin typeface="georgia" panose="02040502050405020303" pitchFamily="18" charset="0"/>
            </a:endParaRPr>
          </a:p>
          <a:p>
            <a:r>
              <a:rPr lang="es-MX" b="0" i="0" dirty="0">
                <a:solidFill>
                  <a:srgbClr val="111111"/>
                </a:solidFill>
                <a:effectLst/>
                <a:latin typeface="georgia" panose="02040502050405020303" pitchFamily="18" charset="0"/>
              </a:rPr>
              <a:t> 7. [Tornado](</a:t>
            </a:r>
            <a:r>
              <a:rPr lang="es-MX" b="0" i="0" dirty="0">
                <a:solidFill>
                  <a:srgbClr val="111111"/>
                </a:solidFill>
                <a:effectLst/>
                <a:latin typeface="georgia" panose="02040502050405020303" pitchFamily="18" charset="0"/>
                <a:hlinkClick r:id="rId7"/>
              </a:rPr>
              <a:t>http://www.tornadoweb.org/</a:t>
            </a:r>
            <a:r>
              <a:rPr lang="es-MX" b="0" i="0" dirty="0">
                <a:solidFill>
                  <a:srgbClr val="111111"/>
                </a:solidFill>
                <a:effectLst/>
                <a:latin typeface="georgia" panose="02040502050405020303" pitchFamily="18" charset="0"/>
              </a:rPr>
              <a:t>)</a:t>
            </a:r>
          </a:p>
          <a:p>
            <a:endParaRPr lang="es-MX" dirty="0"/>
          </a:p>
        </p:txBody>
      </p:sp>
    </p:spTree>
    <p:extLst>
      <p:ext uri="{BB962C8B-B14F-4D97-AF65-F5344CB8AC3E}">
        <p14:creationId xmlns:p14="http://schemas.microsoft.com/office/powerpoint/2010/main" val="715624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9531891-8E85-4ADD-AB2C-9709B590319D}"/>
              </a:ext>
            </a:extLst>
          </p:cNvPr>
          <p:cNvSpPr>
            <a:spLocks noGrp="1"/>
          </p:cNvSpPr>
          <p:nvPr>
            <p:ph type="title"/>
          </p:nvPr>
        </p:nvSpPr>
        <p:spPr>
          <a:xfrm>
            <a:off x="914399" y="4290237"/>
            <a:ext cx="4491547" cy="1500962"/>
          </a:xfrm>
        </p:spPr>
        <p:txBody>
          <a:bodyPr anchor="b">
            <a:normAutofit/>
          </a:bodyPr>
          <a:lstStyle/>
          <a:p>
            <a:r>
              <a:rPr lang="es-MX" dirty="0"/>
              <a:t>Creación de </a:t>
            </a:r>
            <a:r>
              <a:rPr lang="es-MX"/>
              <a:t>twitter</a:t>
            </a:r>
            <a:endParaRPr lang="es-MX" dirty="0"/>
          </a:p>
        </p:txBody>
      </p:sp>
      <p:pic>
        <p:nvPicPr>
          <p:cNvPr id="5122" name="Picture 2" descr="Como crear tu post perfecto en Twitter - WebXpro - Wordpress en Barcelona">
            <a:extLst>
              <a:ext uri="{FF2B5EF4-FFF2-40B4-BE49-F238E27FC236}">
                <a16:creationId xmlns:a16="http://schemas.microsoft.com/office/drawing/2014/main" id="{041BF510-D3C9-45CB-BCC5-38A452153C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2628" y="1277387"/>
            <a:ext cx="4491547" cy="234683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9BDAFE29-04A0-463D-818A-CF92F3272E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770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126" name="Content Placeholder 5125">
            <a:extLst>
              <a:ext uri="{FF2B5EF4-FFF2-40B4-BE49-F238E27FC236}">
                <a16:creationId xmlns:a16="http://schemas.microsoft.com/office/drawing/2014/main" id="{C5488D11-91A5-4A2D-B90C-0B68CA55BACA}"/>
              </a:ext>
            </a:extLst>
          </p:cNvPr>
          <p:cNvSpPr>
            <a:spLocks noGrp="1"/>
          </p:cNvSpPr>
          <p:nvPr>
            <p:ph idx="1"/>
          </p:nvPr>
        </p:nvSpPr>
        <p:spPr>
          <a:xfrm>
            <a:off x="6400800" y="1366284"/>
            <a:ext cx="4796346" cy="4416409"/>
          </a:xfrm>
        </p:spPr>
        <p:txBody>
          <a:bodyPr anchor="t">
            <a:normAutofit fontScale="85000" lnSpcReduction="10000"/>
          </a:bodyPr>
          <a:lstStyle/>
          <a:p>
            <a:r>
              <a:rPr lang="es-MX" dirty="0"/>
              <a:t>La red social nace en 2006 como un servicio interno de </a:t>
            </a:r>
            <a:r>
              <a:rPr lang="es-MX" dirty="0" err="1"/>
              <a:t>Odeo</a:t>
            </a:r>
            <a:r>
              <a:rPr lang="es-MX" dirty="0"/>
              <a:t> y es realmente aquí donde la historia de Twitter comienza de verdad. El proyecto tuvo varios nombres ( </a:t>
            </a:r>
            <a:r>
              <a:rPr lang="es-MX" dirty="0" err="1"/>
              <a:t>Twiiit</a:t>
            </a:r>
            <a:r>
              <a:rPr lang="es-MX" dirty="0"/>
              <a:t>, </a:t>
            </a:r>
            <a:r>
              <a:rPr lang="es-MX" dirty="0" err="1"/>
              <a:t>Twich</a:t>
            </a:r>
            <a:r>
              <a:rPr lang="es-MX" dirty="0"/>
              <a:t>, Stat.us), aunque Noah </a:t>
            </a:r>
            <a:r>
              <a:rPr lang="es-MX" dirty="0" err="1"/>
              <a:t>Glass</a:t>
            </a:r>
            <a:r>
              <a:rPr lang="es-MX" dirty="0"/>
              <a:t> eligió finalmente ‘</a:t>
            </a:r>
            <a:r>
              <a:rPr lang="es-MX" dirty="0" err="1"/>
              <a:t>Twttr</a:t>
            </a:r>
            <a:r>
              <a:rPr lang="es-MX" dirty="0"/>
              <a:t>’, que imitaba el trino de un pájaro.</a:t>
            </a:r>
          </a:p>
          <a:p>
            <a:r>
              <a:rPr lang="es-MX" dirty="0"/>
              <a:t>El nombre se debe a que por aquella época había una tendencia general de las startups -persiste hoy en día – de dejar caer las vocales en su nombre (Flickr, Tumblr, Scribd…). El primer tweet en la historia de la plataforma lo escribió Jack Dorsey el 21 de marzo de ese mismo año y decía “Just </a:t>
            </a:r>
            <a:r>
              <a:rPr lang="es-MX" dirty="0" err="1"/>
              <a:t>setting</a:t>
            </a:r>
            <a:r>
              <a:rPr lang="es-MX" dirty="0"/>
              <a:t> up </a:t>
            </a:r>
            <a:r>
              <a:rPr lang="es-MX" dirty="0" err="1"/>
              <a:t>my</a:t>
            </a:r>
            <a:r>
              <a:rPr lang="es-MX" dirty="0"/>
              <a:t> </a:t>
            </a:r>
            <a:r>
              <a:rPr lang="es-MX" dirty="0" err="1"/>
              <a:t>twttr</a:t>
            </a:r>
            <a:r>
              <a:rPr lang="es-MX" dirty="0"/>
              <a:t>” (solo ajustando mi </a:t>
            </a:r>
            <a:r>
              <a:rPr lang="es-MX" dirty="0" err="1"/>
              <a:t>Twttr</a:t>
            </a:r>
            <a:r>
              <a:rPr lang="es-MX" dirty="0"/>
              <a:t>).</a:t>
            </a:r>
            <a:endParaRPr lang="en-US" dirty="0"/>
          </a:p>
        </p:txBody>
      </p:sp>
    </p:spTree>
    <p:extLst>
      <p:ext uri="{BB962C8B-B14F-4D97-AF65-F5344CB8AC3E}">
        <p14:creationId xmlns:p14="http://schemas.microsoft.com/office/powerpoint/2010/main" val="929600565"/>
      </p:ext>
    </p:extLst>
  </p:cSld>
  <p:clrMapOvr>
    <a:masterClrMapping/>
  </p:clrMapOvr>
</p:sld>
</file>

<file path=ppt/theme/theme1.xml><?xml version="1.0" encoding="utf-8"?>
<a:theme xmlns:a="http://schemas.openxmlformats.org/drawingml/2006/main" name="DashVTI">
  <a:themeElements>
    <a:clrScheme name="AnalogousFromRegularSeedLeftStep">
      <a:dk1>
        <a:srgbClr val="000000"/>
      </a:dk1>
      <a:lt1>
        <a:srgbClr val="FFFFFF"/>
      </a:lt1>
      <a:dk2>
        <a:srgbClr val="1B252F"/>
      </a:dk2>
      <a:lt2>
        <a:srgbClr val="F1F3F0"/>
      </a:lt2>
      <a:accent1>
        <a:srgbClr val="AD43CD"/>
      </a:accent1>
      <a:accent2>
        <a:srgbClr val="6333BC"/>
      </a:accent2>
      <a:accent3>
        <a:srgbClr val="434BCD"/>
      </a:accent3>
      <a:accent4>
        <a:srgbClr val="3173BB"/>
      </a:accent4>
      <a:accent5>
        <a:srgbClr val="42BCCA"/>
      </a:accent5>
      <a:accent6>
        <a:srgbClr val="31BB90"/>
      </a:accent6>
      <a:hlink>
        <a:srgbClr val="4C9D34"/>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otalTime>187</TotalTime>
  <Words>1646</Words>
  <Application>Microsoft Office PowerPoint</Application>
  <PresentationFormat>Panorámica</PresentationFormat>
  <Paragraphs>77</Paragraphs>
  <Slides>21</Slides>
  <Notes>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Abadi</vt:lpstr>
      <vt:lpstr>Arial</vt:lpstr>
      <vt:lpstr>georgia</vt:lpstr>
      <vt:lpstr>GothamBook</vt:lpstr>
      <vt:lpstr>Grandview Display</vt:lpstr>
      <vt:lpstr>Open Sans</vt:lpstr>
      <vt:lpstr>Roboto</vt:lpstr>
      <vt:lpstr>Roboto Slab</vt:lpstr>
      <vt:lpstr>DashVTI</vt:lpstr>
      <vt:lpstr>Universidad Autónoma de Coahuila  Facultad de sistemas computacionales</vt:lpstr>
      <vt:lpstr>Creación de las diversas redes sociales</vt:lpstr>
      <vt:lpstr>Cración de Facebook</vt:lpstr>
      <vt:lpstr>The Facebook</vt:lpstr>
      <vt:lpstr>Facebook oficializa su nombre y se abre al mundo</vt:lpstr>
      <vt:lpstr>Historia de Facebook: 2009, el año en que se convierte en la plataforma más popular del mundo</vt:lpstr>
      <vt:lpstr>Presentación de PowerPoint</vt:lpstr>
      <vt:lpstr>7 tecnologías de software que sostienen a facebook</vt:lpstr>
      <vt:lpstr>Creación de twitter</vt:lpstr>
      <vt:lpstr>La historia de Twitter, la red social que revolucionó el mundo de los medios de comunicación</vt:lpstr>
      <vt:lpstr>Tecnología de twitter</vt:lpstr>
      <vt:lpstr>Presentación de PowerPoint</vt:lpstr>
      <vt:lpstr>Creación de whatsapp </vt:lpstr>
      <vt:lpstr>Características de whatsapp</vt:lpstr>
      <vt:lpstr>Funciones </vt:lpstr>
      <vt:lpstr>Whatsapp en la programación</vt:lpstr>
      <vt:lpstr>Presentación de PowerPoint</vt:lpstr>
      <vt:lpstr>Redes sociales</vt:lpstr>
      <vt:lpstr>Conclusión sobre las redes sociales</vt:lpstr>
      <vt:lpstr>¿Qué es el Web Scraping?</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Autónoma de Coahuila  Facultad de sistemas computacionales</dc:title>
  <dc:creator>RICARDO GABRIEL RODRIGUEZ GONZALEZ</dc:creator>
  <cp:lastModifiedBy>RICARDO GABRIEL RODRIGUEZ GONZALEZ</cp:lastModifiedBy>
  <cp:revision>13</cp:revision>
  <dcterms:created xsi:type="dcterms:W3CDTF">2021-05-29T23:25:51Z</dcterms:created>
  <dcterms:modified xsi:type="dcterms:W3CDTF">2021-05-31T13:56:29Z</dcterms:modified>
</cp:coreProperties>
</file>